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9" r:id="rId3"/>
    <p:sldId id="260" r:id="rId4"/>
    <p:sldId id="261" r:id="rId5"/>
    <p:sldId id="262" r:id="rId6"/>
    <p:sldId id="287"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6DD32A-2BAF-4E6D-8A65-0FD02E8839B0}" type="datetimeFigureOut">
              <a:rPr lang="en-US" smtClean="0"/>
              <a:pPr/>
              <a:t>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0450D-E41A-4135-A27A-A1B1B5AFFC3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EAAAB79-EF3E-4CE8-9D5C-E90EB7ADC8EE}" type="slidenum">
              <a:rPr lang="ro-RO" smtClean="0"/>
              <a:pPr/>
              <a:t>22</a:t>
            </a:fld>
            <a:endParaRPr lang="ro-R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EAAAB79-EF3E-4CE8-9D5C-E90EB7ADC8EE}" type="slidenum">
              <a:rPr lang="ro-RO" smtClean="0"/>
              <a:pPr/>
              <a:t>23</a:t>
            </a:fld>
            <a:endParaRPr lang="ro-R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EAAAB79-EF3E-4CE8-9D5C-E90EB7ADC8EE}" type="slidenum">
              <a:rPr lang="ro-RO" smtClean="0"/>
              <a:pPr/>
              <a:t>24</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44D0F01-0A86-45E9-97EF-1BA761813AAD}" type="datetimeFigureOut">
              <a:rPr lang="en-US" smtClean="0"/>
              <a:pPr/>
              <a:t>1/7/2022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FE1320F-1D9D-46F4-8F96-F0319593F08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4D0F01-0A86-45E9-97EF-1BA761813AAD}"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1320F-1D9D-46F4-8F96-F0319593F0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4D0F01-0A86-45E9-97EF-1BA761813AAD}"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1320F-1D9D-46F4-8F96-F0319593F0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4D0F01-0A86-45E9-97EF-1BA761813AAD}"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1320F-1D9D-46F4-8F96-F0319593F0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44D0F01-0A86-45E9-97EF-1BA761813AAD}"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1320F-1D9D-46F4-8F96-F0319593F08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4D0F01-0A86-45E9-97EF-1BA761813AAD}" type="datetimeFigureOut">
              <a:rPr lang="en-US" smtClean="0"/>
              <a:pPr/>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1320F-1D9D-46F4-8F96-F0319593F0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44D0F01-0A86-45E9-97EF-1BA761813AAD}" type="datetimeFigureOut">
              <a:rPr lang="en-US" smtClean="0"/>
              <a:pPr/>
              <a:t>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E1320F-1D9D-46F4-8F96-F0319593F0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44D0F01-0A86-45E9-97EF-1BA761813AAD}" type="datetimeFigureOut">
              <a:rPr lang="en-US" smtClean="0"/>
              <a:pPr/>
              <a:t>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E1320F-1D9D-46F4-8F96-F0319593F0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D0F01-0A86-45E9-97EF-1BA761813AAD}" type="datetimeFigureOut">
              <a:rPr lang="en-US" smtClean="0"/>
              <a:pPr/>
              <a:t>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E1320F-1D9D-46F4-8F96-F0319593F0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4D0F01-0A86-45E9-97EF-1BA761813AAD}" type="datetimeFigureOut">
              <a:rPr lang="en-US" smtClean="0"/>
              <a:pPr/>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1320F-1D9D-46F4-8F96-F0319593F0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44D0F01-0A86-45E9-97EF-1BA761813AAD}" type="datetimeFigureOut">
              <a:rPr lang="en-US" smtClean="0"/>
              <a:pPr/>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FE1320F-1D9D-46F4-8F96-F0319593F08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4D0F01-0A86-45E9-97EF-1BA761813AAD}" type="datetimeFigureOut">
              <a:rPr lang="en-US" smtClean="0"/>
              <a:pPr/>
              <a:t>1/7/2022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FE1320F-1D9D-46F4-8F96-F0319593F08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en.wikipedia.org/wiki/File:EBay_logo.sv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SECURITATEA CIBERNETIC</a:t>
            </a:r>
            <a:r>
              <a:rPr lang="ro-RO" dirty="0" smtClean="0"/>
              <a:t>Ă</a:t>
            </a:r>
            <a:endParaRPr lang="en-US" dirty="0"/>
          </a:p>
        </p:txBody>
      </p:sp>
      <p:sp>
        <p:nvSpPr>
          <p:cNvPr id="3" name="Subtitle 2"/>
          <p:cNvSpPr>
            <a:spLocks noGrp="1"/>
          </p:cNvSpPr>
          <p:nvPr>
            <p:ph type="subTitle" idx="1"/>
          </p:nvPr>
        </p:nvSpPr>
        <p:spPr>
          <a:xfrm>
            <a:off x="533400" y="4267200"/>
            <a:ext cx="7854696" cy="2362200"/>
          </a:xfrm>
        </p:spPr>
        <p:txBody>
          <a:bodyPr/>
          <a:lstStyle/>
          <a:p>
            <a:r>
              <a:rPr lang="ro-RO" dirty="0" smtClean="0"/>
              <a:t>Autor: prof. Pop Constanța</a:t>
            </a:r>
            <a:endParaRPr lang="en-US" dirty="0"/>
          </a:p>
        </p:txBody>
      </p:sp>
      <p:pic>
        <p:nvPicPr>
          <p:cNvPr id="4" name="Picture 2" descr="Image result for imagini ai castigat un ifone de la hakeri"/>
          <p:cNvPicPr>
            <a:picLocks noChangeAspect="1" noChangeArrowheads="1"/>
          </p:cNvPicPr>
          <p:nvPr/>
        </p:nvPicPr>
        <p:blipFill>
          <a:blip r:embed="rId2" cstate="print"/>
          <a:srcRect/>
          <a:stretch>
            <a:fillRect/>
          </a:stretch>
        </p:blipFill>
        <p:spPr bwMode="auto">
          <a:xfrm>
            <a:off x="304800" y="3707524"/>
            <a:ext cx="3640791" cy="28456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143000"/>
          </a:xfrm>
        </p:spPr>
        <p:txBody>
          <a:bodyPr>
            <a:normAutofit/>
          </a:bodyPr>
          <a:lstStyle/>
          <a:p>
            <a:pPr algn="ctr"/>
            <a:r>
              <a:rPr lang="ro-RO" sz="2800" dirty="0" smtClean="0">
                <a:solidFill>
                  <a:schemeClr val="tx1"/>
                </a:solidFill>
                <a:latin typeface="Arial Black" pitchFamily="34" charset="0"/>
                <a:cs typeface="Calibri" pitchFamily="34" charset="0"/>
              </a:rPr>
              <a:t>SECURITATEA CIBERNETICĂ</a:t>
            </a:r>
            <a:r>
              <a:rPr lang="ro-RO" dirty="0" smtClean="0">
                <a:solidFill>
                  <a:schemeClr val="tx1"/>
                </a:solidFill>
                <a:latin typeface="Arial Black" pitchFamily="34" charset="0"/>
                <a:cs typeface="Calibri" pitchFamily="34" charset="0"/>
              </a:rPr>
              <a:t/>
            </a:r>
            <a:br>
              <a:rPr lang="ro-RO" dirty="0" smtClean="0">
                <a:solidFill>
                  <a:schemeClr val="tx1"/>
                </a:solidFill>
                <a:latin typeface="Arial Black" pitchFamily="34" charset="0"/>
                <a:cs typeface="Calibri" pitchFamily="34" charset="0"/>
              </a:rPr>
            </a:br>
            <a:r>
              <a:rPr lang="ro-RO" sz="3600" b="1" dirty="0" smtClean="0">
                <a:solidFill>
                  <a:schemeClr val="tx1"/>
                </a:solidFill>
                <a:latin typeface="Arial" pitchFamily="34" charset="0"/>
                <a:cs typeface="Arial" pitchFamily="34" charset="0"/>
              </a:rPr>
              <a:t> </a:t>
            </a:r>
            <a:r>
              <a:rPr lang="ro-RO" sz="2400" b="1" dirty="0" smtClean="0">
                <a:solidFill>
                  <a:schemeClr val="tx1"/>
                </a:solidFill>
                <a:latin typeface="Arial" pitchFamily="34" charset="0"/>
                <a:cs typeface="Arial" pitchFamily="34" charset="0"/>
              </a:rPr>
              <a:t>Amenințări</a:t>
            </a:r>
            <a:endParaRPr lang="ro-RO" sz="24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28600" y="1219200"/>
            <a:ext cx="2842105" cy="3687763"/>
          </a:xfrm>
          <a:prstGeom prst="rect">
            <a:avLst/>
          </a:prstGeom>
          <a:noFill/>
          <a:ln w="9525">
            <a:noFill/>
            <a:miter lim="800000"/>
            <a:headEnd/>
            <a:tailEnd/>
          </a:ln>
        </p:spPr>
      </p:pic>
      <p:sp>
        <p:nvSpPr>
          <p:cNvPr id="5" name="Rounded Rectangle 4"/>
          <p:cNvSpPr/>
          <p:nvPr/>
        </p:nvSpPr>
        <p:spPr>
          <a:xfrm>
            <a:off x="685800" y="5562600"/>
            <a:ext cx="2438400" cy="685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Arial" pitchFamily="34" charset="0"/>
                <a:cs typeface="Arial" pitchFamily="34" charset="0"/>
              </a:rPr>
              <a:t>Phishing, e-mail contrafacut</a:t>
            </a:r>
            <a:endParaRPr lang="ro-RO" b="1" dirty="0">
              <a:solidFill>
                <a:schemeClr val="tx1"/>
              </a:solidFill>
              <a:latin typeface="Arial" pitchFamily="34" charset="0"/>
              <a:cs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3886200" y="1905000"/>
            <a:ext cx="2743200" cy="2971800"/>
          </a:xfrm>
          <a:prstGeom prst="rect">
            <a:avLst/>
          </a:prstGeom>
          <a:noFill/>
          <a:ln w="9525">
            <a:noFill/>
            <a:miter lim="800000"/>
            <a:headEnd/>
            <a:tailEnd/>
          </a:ln>
        </p:spPr>
      </p:pic>
      <p:sp>
        <p:nvSpPr>
          <p:cNvPr id="7" name="Rounded Rectangle 6"/>
          <p:cNvSpPr/>
          <p:nvPr/>
        </p:nvSpPr>
        <p:spPr>
          <a:xfrm>
            <a:off x="3962400" y="5105400"/>
            <a:ext cx="2438400" cy="6096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Arial" pitchFamily="34" charset="0"/>
                <a:cs typeface="Arial" pitchFamily="34" charset="0"/>
              </a:rPr>
              <a:t>Pharming, pagină web contrafăcută</a:t>
            </a:r>
            <a:endParaRPr lang="ro-RO" b="1" dirty="0">
              <a:solidFill>
                <a:schemeClr val="tx1"/>
              </a:solidFill>
              <a:latin typeface="Arial" pitchFamily="34" charset="0"/>
              <a:cs typeface="Arial" pitchFamily="34" charset="0"/>
            </a:endParaRPr>
          </a:p>
        </p:txBody>
      </p:sp>
      <p:sp>
        <p:nvSpPr>
          <p:cNvPr id="9" name="Rounded Rectangle 8"/>
          <p:cNvSpPr/>
          <p:nvPr/>
        </p:nvSpPr>
        <p:spPr>
          <a:xfrm>
            <a:off x="6934200" y="3124200"/>
            <a:ext cx="1981200" cy="16002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Arial" pitchFamily="34" charset="0"/>
                <a:cs typeface="Arial" pitchFamily="34" charset="0"/>
              </a:rPr>
              <a:t>Programe Spyware, Adware, pirați de date pentru reclame nedorite</a:t>
            </a:r>
            <a:endParaRPr lang="ro-RO" b="1" dirty="0">
              <a:solidFill>
                <a:schemeClr val="tx1"/>
              </a:solidFill>
              <a:latin typeface="Arial" pitchFamily="34" charset="0"/>
              <a:cs typeface="Arial" pitchFamily="34" charset="0"/>
            </a:endParaRPr>
          </a:p>
        </p:txBody>
      </p:sp>
      <p:sp>
        <p:nvSpPr>
          <p:cNvPr id="8" name="Rounded Rectangle 7"/>
          <p:cNvSpPr/>
          <p:nvPr/>
        </p:nvSpPr>
        <p:spPr>
          <a:xfrm>
            <a:off x="6172200" y="5791200"/>
            <a:ext cx="2438400" cy="6096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Arial" pitchFamily="34" charset="0"/>
                <a:cs typeface="Arial" pitchFamily="34" charset="0"/>
              </a:rPr>
              <a:t>Spam-uri</a:t>
            </a:r>
            <a:endParaRPr lang="ro-RO" b="1" dirty="0">
              <a:solidFill>
                <a:schemeClr val="tx1"/>
              </a:solidFill>
              <a:latin typeface="Arial" pitchFamily="34" charset="0"/>
              <a:cs typeface="Arial" pitchFamily="34" charset="0"/>
            </a:endParaRPr>
          </a:p>
        </p:txBody>
      </p:sp>
      <p:pic>
        <p:nvPicPr>
          <p:cNvPr id="10" name="Picture 3" descr="EBay logo.svg">
            <a:hlinkClick r:id="rId4"/>
          </p:cNvPr>
          <p:cNvPicPr>
            <a:picLocks noChangeAspect="1" noChangeArrowheads="1"/>
          </p:cNvPicPr>
          <p:nvPr/>
        </p:nvPicPr>
        <p:blipFill>
          <a:blip r:embed="rId5" cstate="print"/>
          <a:srcRect/>
          <a:stretch>
            <a:fillRect/>
          </a:stretch>
        </p:blipFill>
        <p:spPr bwMode="auto">
          <a:xfrm>
            <a:off x="1447800" y="4419600"/>
            <a:ext cx="1581548" cy="632619"/>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fontAlgn="base"/>
            <a:r>
              <a:rPr lang="vi-VN" dirty="0"/>
              <a:t>Verificaţi corectitudinea gramaticală a textului din e-mail – prezenţa unor greşeli gramaticale reprezintă semne care să vă ridice deja semne de întrebare cu privire la validitatea e-mailului.</a:t>
            </a:r>
          </a:p>
          <a:p>
            <a:pPr fontAlgn="base"/>
            <a:r>
              <a:rPr lang="vi-VN" dirty="0"/>
              <a:t>Verificaţi dacă e-mailul este trimis de pe o adresă oficială a instituţiei – această verificare nu trebuie să presupună doar denumirea afişată de programele de e-mail obişnuite, ci ar trebui să includă şi verificarea efectivă a adresei de e-mail. În cazul unor comunicări anterioare primite de la compania respectivă, se poate verifica dacă adresa folosită la comunicare este aceeaşi.</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fontAlgn="base"/>
            <a:r>
              <a:rPr lang="vi-VN" dirty="0" smtClean="0"/>
              <a:t>Nu </a:t>
            </a:r>
            <a:r>
              <a:rPr lang="vi-VN" dirty="0"/>
              <a:t>deschideţi eventualele atasamente la e-mail. În cazul atacurilor complexe, simpla deschidere a unui ataşament infectat poate duce la iniţierea atacului cibernetic. Dacă însă o faceţi, iar în urma deschiderii ataşamentului vă apar diferite ferestre de tip pop-up care vă cer activarea altor diferite functionalităţi (cum ar fi macrouri în cazul documentelor de tip Office), nu confirmaţi activarea acestora şi închideţi imediat documentul.</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85000" lnSpcReduction="20000"/>
          </a:bodyPr>
          <a:lstStyle/>
          <a:p>
            <a:pPr algn="just" fontAlgn="base"/>
            <a:r>
              <a:rPr lang="vi-VN" dirty="0"/>
              <a:t>În cazul în care vi se cere să accesaţi o adresă a unui site menţionată în e-mail – nu accesaţi adresa respectivă. Cea mai sigură metodă de a accesa conţinutul care s-ar regăsi la acea adresă, în cazul în care nu ar fi vorba de un atac, este de a deschide un browser de Internet şi de a tasta manual adresa companiei din partea căreia pare că aţi primit comunicarea pentru a vă loga în contul pe care l-aţi avea la acea adresă. În cazul în care comunicarea s-ar dovedi a fi reală şi urgentă, sunt şanse mari să regăsiţi aceleaşi informaţii în cont sau pe site-ul companiei. În cazul în care site-ul indicat este diferit de site-ul companiei, verificaţi cu atenţie datele care vă pot fi solicitate. În cazul în care vi se solicită datele confidenţiale menţionate mai sus, sunt şanse mari să fiţi deja victima unui atac cibernetic. Nu divulgaţi datele şi părăsiţi site-ul respectiv imediat.</a:t>
            </a:r>
          </a:p>
          <a:p>
            <a:pPr algn="just" fontAlgn="base"/>
            <a:r>
              <a:rPr lang="vi-VN" dirty="0"/>
              <a:t>În cazul în care verificările de mai sus se dovedesc neconcludente sau pur şi simplu se pot dovedi prea complicate, cea mai rapidă metodă de a verifica validitatea comunicării este de a lua legătură cu </a:t>
            </a:r>
            <a:r>
              <a:rPr lang="vi-VN" dirty="0" smtClean="0"/>
              <a:t>compania </a:t>
            </a:r>
            <a:r>
              <a:rPr lang="vi-VN" dirty="0"/>
              <a:t>la numerele de telefon sau adresele de e-mail oficiale de comunicare cu clienţii.</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lnSpcReduction="10000"/>
          </a:bodyPr>
          <a:lstStyle/>
          <a:p>
            <a:pPr algn="ctr" fontAlgn="base">
              <a:buNone/>
            </a:pPr>
            <a:r>
              <a:rPr lang="ro-RO" b="1" i="1" dirty="0" smtClean="0"/>
              <a:t>Î</a:t>
            </a:r>
            <a:r>
              <a:rPr lang="vi-VN" b="1" i="1" dirty="0" smtClean="0"/>
              <a:t>n </a:t>
            </a:r>
            <a:r>
              <a:rPr lang="vi-VN" b="1" i="1" dirty="0"/>
              <a:t>cazul atacurilor cibernetice primite pe SMS sau prin aplicaţii de mesagerie instantă:</a:t>
            </a:r>
            <a:endParaRPr lang="vi-VN" dirty="0"/>
          </a:p>
          <a:p>
            <a:pPr algn="just" fontAlgn="base"/>
            <a:r>
              <a:rPr lang="vi-VN" dirty="0"/>
              <a:t>Prima verificare care trebuie făcută este de a valida ca numărul de telefon sau contul de utilizator de pe care se primeşte mesajul aparţine companiei care poate fi impersonată, verificând pe site-ul companiei sau contactând departamentul de relaţii clienţi al companiei.</a:t>
            </a:r>
          </a:p>
          <a:p>
            <a:pPr algn="just" fontAlgn="base"/>
            <a:r>
              <a:rPr lang="vi-VN" dirty="0"/>
              <a:t>Dacă primiţi un mesaj generic, care nu este atribuit niciunei companii, venit de pe un număr de telefon necunoscut sau de pe un cont de utilizator necunoscut, care poate să vă ofere o ofertă de nerefuzat sau să vă inducă o situaţie de urgenţă, prima recomandare ar fi să ignoraţi şi să ştergeţi acel SMS/mesaj – fiind şanse mari să fie vorba despre un atac cibernetic.</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92500" lnSpcReduction="20000"/>
          </a:bodyPr>
          <a:lstStyle/>
          <a:p>
            <a:pPr algn="ctr" fontAlgn="base">
              <a:buNone/>
            </a:pPr>
            <a:r>
              <a:rPr lang="vi-VN" b="1" i="1" dirty="0"/>
              <a:t>În cazul atacurilor cibernetice primite pe telefon:</a:t>
            </a:r>
            <a:endParaRPr lang="vi-VN" dirty="0"/>
          </a:p>
          <a:p>
            <a:pPr algn="just" fontAlgn="base"/>
            <a:r>
              <a:rPr lang="vi-VN" dirty="0"/>
              <a:t>Cereţi datele de identificare complete ale persoanei de la celălalt capăt al firului – numele, titulatura şi eventuale date de contact (adresa e-mail şi/sau telefon). În general, atacatorii vor evita să vă ofere toate aceste informaţii, încercând să vă facă să renunţaţi să le obtineţi, cel mai adesea prin invocarea unei poziţii de putere (funcţie publică) sau invocând motivul urgenţei. Un reprezentant al unei companii nu va refuza, de regulă, o astfel de solicitare. Fiţi suspicioşi în cazul în care întâmpinaţi rezistenţă în acest sens.</a:t>
            </a:r>
          </a:p>
          <a:p>
            <a:pPr algn="just" fontAlgn="base"/>
            <a:r>
              <a:rPr lang="vi-VN" dirty="0"/>
              <a:t>Fiţi vigilenţi cu privire la solicitările care vă vor fi transmise telefonic – nu divulgaţi date confidenţiale în cazul în care acestea vă sunt solicitate, precum şi în cazul în care sunteţi anunţat că aţi câştigat în urma unei campanii, mai ales dacă nu v-aţi înscris la nicio campanie în ultimul timp sau dacă vi se solicită efectuarea unor plăţi ca taxe de expediere sau de procesare a premiului câştigat.</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fontScale="92500" lnSpcReduction="10000"/>
          </a:bodyPr>
          <a:lstStyle/>
          <a:p>
            <a:pPr algn="just" fontAlgn="base"/>
            <a:r>
              <a:rPr lang="vi-VN" dirty="0"/>
              <a:t>În cazul în care vi se cere să accesaţi un anume site web sau să instalaţi un program anume – acestea sunt primele semne că e posibil să fiţi victima unui atac. Cereţi mai multe detalii cu privire la scopul accesării site-ului sau a instalării programului. În cazul în care nu înţelegeţi scopul acţiunii, refuzaţi să daţi curs solicitării, menţionând că veţi cere ajutorul unui apropiat şi că veţi reveni la datele de contact solicitate anterior şi încheiaţi convorbirea.</a:t>
            </a:r>
          </a:p>
          <a:p>
            <a:pPr algn="just" fontAlgn="base"/>
            <a:r>
              <a:rPr lang="vi-VN" dirty="0"/>
              <a:t>După finalizarea convorbirii, în cazul în care au existat suspiciuni, contactaţi compania care a fost impersonată şi comunicaţi situaţia întâlnită, precum şi eventualele date de identificare obţinute şi cereţi să vi se confirme dacă a fost vorba de o solicitare din partea companiei respective sau aţi fost victima unui atac.</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lgn="just"/>
            <a:r>
              <a:rPr lang="vi-VN" dirty="0"/>
              <a:t>Un atac des întâlnit în ultimul timp pe site-urile de socializare este cel al campaniilor desfăşurate de diferite companii cunoscute de pe piaţa românească, care oferă ca premii telefoane de ultimă generaţie, tablete sau laptopuri la preţuri modice sau doar cu preţul plăţii taxelor de expediere sau de procesare. Ca şi în cazurile anterioare, atacatorii încearcă doar obţinerea de date confidenţiale şi de card. În această situaţie, recomand utilizatorilor verificarea existenţei unei astfel de campanii pe conturile de reţele sociale ale companiilor care ar oferi premiul şi, în lipsa vreunei informaţii, să contacteze direct compania respectivă pentru a verifica validitatea campaniei.</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676400"/>
          </a:xfrm>
        </p:spPr>
        <p:txBody>
          <a:bodyPr>
            <a:normAutofit fontScale="90000"/>
          </a:bodyPr>
          <a:lstStyle/>
          <a:p>
            <a:r>
              <a:rPr lang="ro-RO" sz="3200" dirty="0" smtClean="0">
                <a:solidFill>
                  <a:schemeClr val="tx1"/>
                </a:solidFill>
                <a:latin typeface="Arial Black" pitchFamily="34" charset="0"/>
                <a:cs typeface="Calibri" pitchFamily="34" charset="0"/>
              </a:rPr>
              <a:t/>
            </a:r>
            <a:br>
              <a:rPr lang="ro-RO" sz="3200" dirty="0" smtClean="0">
                <a:solidFill>
                  <a:schemeClr val="tx1"/>
                </a:solidFill>
                <a:latin typeface="Arial Black" pitchFamily="34" charset="0"/>
                <a:cs typeface="Calibri" pitchFamily="34" charset="0"/>
              </a:rPr>
            </a:br>
            <a:r>
              <a:rPr lang="ro-RO" sz="3200" dirty="0" smtClean="0">
                <a:solidFill>
                  <a:schemeClr val="tx1"/>
                </a:solidFill>
                <a:latin typeface="Arial Black" pitchFamily="34" charset="0"/>
                <a:cs typeface="Calibri" pitchFamily="34" charset="0"/>
              </a:rPr>
              <a:t>SECURITATEA CIBERNETICĂ</a:t>
            </a:r>
            <a:r>
              <a:rPr lang="ro-RO" sz="2700" b="1" dirty="0" smtClean="0">
                <a:solidFill>
                  <a:schemeClr val="tx1"/>
                </a:solidFill>
                <a:latin typeface="Arial" pitchFamily="34" charset="0"/>
                <a:cs typeface="Arial" pitchFamily="34" charset="0"/>
              </a:rPr>
              <a:t> </a:t>
            </a:r>
            <a:r>
              <a:rPr lang="ro-RO" sz="3200" dirty="0" smtClean="0">
                <a:solidFill>
                  <a:schemeClr val="tx1"/>
                </a:solidFill>
                <a:latin typeface="Arial Black" pitchFamily="34" charset="0"/>
                <a:cs typeface="Calibri" pitchFamily="34" charset="0"/>
              </a:rPr>
              <a:t/>
            </a:r>
            <a:br>
              <a:rPr lang="ro-RO" sz="3200" dirty="0" smtClean="0">
                <a:solidFill>
                  <a:schemeClr val="tx1"/>
                </a:solidFill>
                <a:latin typeface="Arial Black" pitchFamily="34" charset="0"/>
                <a:cs typeface="Calibri" pitchFamily="34" charset="0"/>
              </a:rPr>
            </a:br>
            <a:r>
              <a:rPr lang="ro-RO" sz="2700" b="1" dirty="0" smtClean="0">
                <a:solidFill>
                  <a:schemeClr val="tx1"/>
                </a:solidFill>
                <a:latin typeface="Arial" pitchFamily="34" charset="0"/>
                <a:cs typeface="Arial" pitchFamily="34" charset="0"/>
              </a:rPr>
              <a:t>Pregătirea pentru identificarea compromisurilor de securitate</a:t>
            </a:r>
            <a:r>
              <a:rPr lang="ro-RO" sz="3200" b="1" u="sng" dirty="0" smtClean="0">
                <a:solidFill>
                  <a:schemeClr val="tx1"/>
                </a:solidFill>
                <a:latin typeface="Arial Black" pitchFamily="34" charset="0"/>
                <a:cs typeface="Calibri" pitchFamily="34" charset="0"/>
              </a:rPr>
              <a:t/>
            </a:r>
            <a:br>
              <a:rPr lang="ro-RO" sz="3200" b="1" u="sng" dirty="0" smtClean="0">
                <a:solidFill>
                  <a:schemeClr val="tx1"/>
                </a:solidFill>
                <a:latin typeface="Arial Black" pitchFamily="34" charset="0"/>
                <a:cs typeface="Calibri" pitchFamily="34" charset="0"/>
              </a:rPr>
            </a:br>
            <a:endParaRPr lang="ro-RO" sz="3200" b="1" u="sng" dirty="0"/>
          </a:p>
        </p:txBody>
      </p:sp>
      <p:sp>
        <p:nvSpPr>
          <p:cNvPr id="2" name="Content Placeholder 1"/>
          <p:cNvSpPr>
            <a:spLocks noGrp="1"/>
          </p:cNvSpPr>
          <p:nvPr>
            <p:ph idx="1"/>
          </p:nvPr>
        </p:nvSpPr>
        <p:spPr>
          <a:xfrm>
            <a:off x="872067" y="2057400"/>
            <a:ext cx="7408333" cy="4068763"/>
          </a:xfrm>
        </p:spPr>
        <p:txBody>
          <a:bodyPr>
            <a:normAutofit fontScale="77500" lnSpcReduction="20000"/>
          </a:bodyPr>
          <a:lstStyle/>
          <a:p>
            <a:endParaRPr lang="ro-RO" sz="2600" b="1" dirty="0" smtClean="0">
              <a:solidFill>
                <a:schemeClr val="tx1"/>
              </a:solidFill>
              <a:latin typeface="Arial" pitchFamily="34" charset="0"/>
              <a:cs typeface="Arial" pitchFamily="34" charset="0"/>
            </a:endParaRPr>
          </a:p>
          <a:p>
            <a:r>
              <a:rPr lang="ro-RO" sz="2600" b="1" dirty="0" smtClean="0">
                <a:solidFill>
                  <a:schemeClr val="tx1"/>
                </a:solidFill>
                <a:latin typeface="Arial" pitchFamily="34" charset="0"/>
                <a:cs typeface="Arial" pitchFamily="34" charset="0"/>
              </a:rPr>
              <a:t>Software-ul antivirus detectează o problemă și o afișează. </a:t>
            </a:r>
            <a:endParaRPr lang="en-GB" sz="2600" b="1" dirty="0" smtClean="0">
              <a:solidFill>
                <a:schemeClr val="tx1"/>
              </a:solidFill>
              <a:latin typeface="Arial" pitchFamily="34" charset="0"/>
              <a:cs typeface="Arial" pitchFamily="34" charset="0"/>
            </a:endParaRPr>
          </a:p>
          <a:p>
            <a:r>
              <a:rPr lang="ro-RO" sz="2600" b="1" dirty="0" smtClean="0">
                <a:solidFill>
                  <a:schemeClr val="tx1"/>
                </a:solidFill>
                <a:latin typeface="Arial" pitchFamily="34" charset="0"/>
                <a:cs typeface="Arial" pitchFamily="34" charset="0"/>
              </a:rPr>
              <a:t>Spațiul discului dispare pe neașteptate. </a:t>
            </a:r>
            <a:endParaRPr lang="en-GB" sz="2600" b="1" dirty="0" smtClean="0">
              <a:solidFill>
                <a:schemeClr val="tx1"/>
              </a:solidFill>
              <a:latin typeface="Arial" pitchFamily="34" charset="0"/>
              <a:cs typeface="Arial" pitchFamily="34" charset="0"/>
            </a:endParaRPr>
          </a:p>
          <a:p>
            <a:r>
              <a:rPr lang="ro-RO" sz="2600" b="1" dirty="0" smtClean="0">
                <a:solidFill>
                  <a:schemeClr val="tx1"/>
                </a:solidFill>
                <a:latin typeface="Arial" pitchFamily="34" charset="0"/>
                <a:cs typeface="Arial" pitchFamily="34" charset="0"/>
              </a:rPr>
              <a:t>Pop-up-urile apar brusc, vânzând chiar și software de securitate. </a:t>
            </a:r>
            <a:endParaRPr lang="en-GB" sz="2600" b="1" dirty="0" smtClean="0">
              <a:solidFill>
                <a:schemeClr val="tx1"/>
              </a:solidFill>
              <a:latin typeface="Arial" pitchFamily="34" charset="0"/>
              <a:cs typeface="Arial" pitchFamily="34" charset="0"/>
            </a:endParaRPr>
          </a:p>
          <a:p>
            <a:r>
              <a:rPr lang="ro-RO" sz="2600" b="1" dirty="0" smtClean="0">
                <a:solidFill>
                  <a:schemeClr val="tx1"/>
                </a:solidFill>
                <a:latin typeface="Arial" pitchFamily="34" charset="0"/>
                <a:cs typeface="Arial" pitchFamily="34" charset="0"/>
              </a:rPr>
              <a:t>Apar fișiere sau tranzacții care nu ar trebui să fie acolo. </a:t>
            </a:r>
            <a:endParaRPr lang="en-GB" sz="2600" b="1" dirty="0" smtClean="0">
              <a:solidFill>
                <a:schemeClr val="tx1"/>
              </a:solidFill>
              <a:latin typeface="Arial" pitchFamily="34" charset="0"/>
              <a:cs typeface="Arial" pitchFamily="34" charset="0"/>
            </a:endParaRPr>
          </a:p>
          <a:p>
            <a:r>
              <a:rPr lang="ro-RO" sz="2600" b="1" dirty="0" smtClean="0">
                <a:solidFill>
                  <a:schemeClr val="tx1"/>
                </a:solidFill>
                <a:latin typeface="Arial" pitchFamily="34" charset="0"/>
                <a:cs typeface="Arial" pitchFamily="34" charset="0"/>
              </a:rPr>
              <a:t>Calculatorul încetinește.</a:t>
            </a:r>
            <a:endParaRPr lang="en-GB" sz="2600" b="1" dirty="0" smtClean="0">
              <a:solidFill>
                <a:schemeClr val="tx1"/>
              </a:solidFill>
              <a:latin typeface="Arial" pitchFamily="34" charset="0"/>
              <a:cs typeface="Arial" pitchFamily="34" charset="0"/>
            </a:endParaRPr>
          </a:p>
          <a:p>
            <a:r>
              <a:rPr lang="ro-RO" sz="2600" b="1" dirty="0" smtClean="0">
                <a:solidFill>
                  <a:schemeClr val="tx1"/>
                </a:solidFill>
                <a:latin typeface="Arial" pitchFamily="34" charset="0"/>
                <a:cs typeface="Arial" pitchFamily="34" charset="0"/>
              </a:rPr>
              <a:t>Mesaje, sunete sau afișaje neobișnuite pe monitor.  </a:t>
            </a:r>
            <a:endParaRPr lang="en-GB" sz="2600" b="1" dirty="0" smtClean="0">
              <a:solidFill>
                <a:schemeClr val="tx1"/>
              </a:solidFill>
              <a:latin typeface="Arial" pitchFamily="34" charset="0"/>
              <a:cs typeface="Arial" pitchFamily="34" charset="0"/>
            </a:endParaRPr>
          </a:p>
          <a:p>
            <a:r>
              <a:rPr lang="ro-RO" sz="2600" b="1" dirty="0" smtClean="0">
                <a:solidFill>
                  <a:schemeClr val="tx1"/>
                </a:solidFill>
                <a:latin typeface="Arial" pitchFamily="34" charset="0"/>
                <a:cs typeface="Arial" pitchFamily="34" charset="0"/>
              </a:rPr>
              <a:t>Indicatorul mouse-ului se mișcă fără comandă. </a:t>
            </a:r>
            <a:endParaRPr lang="en-GB" sz="2600" b="1" dirty="0" smtClean="0">
              <a:solidFill>
                <a:schemeClr val="tx1"/>
              </a:solidFill>
              <a:latin typeface="Arial" pitchFamily="34" charset="0"/>
              <a:cs typeface="Arial" pitchFamily="34" charset="0"/>
            </a:endParaRPr>
          </a:p>
          <a:p>
            <a:r>
              <a:rPr lang="ro-RO" sz="2600" b="1" dirty="0" smtClean="0">
                <a:solidFill>
                  <a:schemeClr val="tx1"/>
                </a:solidFill>
                <a:latin typeface="Arial" pitchFamily="34" charset="0"/>
                <a:cs typeface="Arial" pitchFamily="34" charset="0"/>
              </a:rPr>
              <a:t>Calculatorul se oprește spontan sau se repornește. </a:t>
            </a:r>
            <a:endParaRPr lang="en-GB" sz="2600" b="1" dirty="0" smtClean="0">
              <a:solidFill>
                <a:schemeClr val="tx1"/>
              </a:solidFill>
              <a:latin typeface="Arial" pitchFamily="34" charset="0"/>
              <a:cs typeface="Arial" pitchFamily="34" charset="0"/>
            </a:endParaRPr>
          </a:p>
          <a:p>
            <a:endParaRPr lang="ro-RO" dirty="0" smtClean="0"/>
          </a:p>
          <a:p>
            <a:pPr>
              <a:buNone/>
            </a:pPr>
            <a:r>
              <a:rPr lang="ro-RO" b="1" dirty="0" smtClean="0">
                <a:latin typeface="Arial" pitchFamily="34" charset="0"/>
                <a:cs typeface="Arial" pitchFamily="34" charset="0"/>
              </a:rPr>
              <a:t>De multe ori problemele sunt nerecunoscute sau ignorate!!!</a:t>
            </a:r>
            <a:endParaRPr lang="en-GB"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338072"/>
          </a:xfrm>
        </p:spPr>
        <p:txBody>
          <a:bodyPr>
            <a:normAutofit fontScale="90000"/>
          </a:bodyPr>
          <a:lstStyle/>
          <a:p>
            <a:r>
              <a:rPr lang="ro-RO" sz="2800" dirty="0" smtClean="0">
                <a:solidFill>
                  <a:schemeClr val="tx1"/>
                </a:solidFill>
                <a:latin typeface="Arial Black" pitchFamily="34" charset="0"/>
                <a:cs typeface="Calibri" pitchFamily="34" charset="0"/>
              </a:rPr>
              <a:t>SECURITATEA CIBERNETICĂ</a:t>
            </a:r>
            <a:r>
              <a:rPr lang="ro-RO" sz="2700" dirty="0" smtClean="0">
                <a:solidFill>
                  <a:schemeClr val="tx1"/>
                </a:solidFill>
                <a:latin typeface="Arial" pitchFamily="34" charset="0"/>
                <a:cs typeface="Arial" pitchFamily="34" charset="0"/>
              </a:rPr>
              <a:t> </a:t>
            </a:r>
            <a:r>
              <a:rPr lang="ro-RO" sz="2800" dirty="0" smtClean="0">
                <a:solidFill>
                  <a:schemeClr val="tx1"/>
                </a:solidFill>
                <a:latin typeface="Arial Black" pitchFamily="34" charset="0"/>
                <a:cs typeface="Calibri" pitchFamily="34" charset="0"/>
              </a:rPr>
              <a:t/>
            </a:r>
            <a:br>
              <a:rPr lang="ro-RO" sz="2800" dirty="0" smtClean="0">
                <a:solidFill>
                  <a:schemeClr val="tx1"/>
                </a:solidFill>
                <a:latin typeface="Arial Black" pitchFamily="34" charset="0"/>
                <a:cs typeface="Calibri" pitchFamily="34" charset="0"/>
              </a:rPr>
            </a:br>
            <a:r>
              <a:rPr lang="ro-RO" sz="2700" b="1" dirty="0" smtClean="0">
                <a:solidFill>
                  <a:schemeClr val="tx1"/>
                </a:solidFill>
                <a:latin typeface="Arial" pitchFamily="34" charset="0"/>
                <a:cs typeface="Arial" pitchFamily="34" charset="0"/>
              </a:rPr>
              <a:t> Pregătirea pentru recunoașterea programelor rău intenționate/malware</a:t>
            </a:r>
            <a:r>
              <a:rPr lang="ro-RO" sz="2800" dirty="0" smtClean="0">
                <a:solidFill>
                  <a:schemeClr val="tx1"/>
                </a:solidFill>
                <a:latin typeface="Arial Black" pitchFamily="34" charset="0"/>
                <a:cs typeface="Calibri" pitchFamily="34" charset="0"/>
              </a:rPr>
              <a:t/>
            </a:r>
            <a:br>
              <a:rPr lang="ro-RO" sz="2800" dirty="0" smtClean="0">
                <a:solidFill>
                  <a:schemeClr val="tx1"/>
                </a:solidFill>
                <a:latin typeface="Arial Black" pitchFamily="34" charset="0"/>
                <a:cs typeface="Calibri" pitchFamily="34" charset="0"/>
              </a:rPr>
            </a:br>
            <a:endParaRPr lang="ro-RO" sz="2800" dirty="0"/>
          </a:p>
        </p:txBody>
      </p:sp>
      <p:sp>
        <p:nvSpPr>
          <p:cNvPr id="2" name="Content Placeholder 1"/>
          <p:cNvSpPr>
            <a:spLocks noGrp="1"/>
          </p:cNvSpPr>
          <p:nvPr>
            <p:ph idx="1"/>
          </p:nvPr>
        </p:nvSpPr>
        <p:spPr>
          <a:xfrm>
            <a:off x="872067" y="1905000"/>
            <a:ext cx="7408333" cy="4221163"/>
          </a:xfrm>
        </p:spPr>
        <p:txBody>
          <a:bodyPr>
            <a:normAutofit fontScale="85000" lnSpcReduction="20000"/>
          </a:bodyPr>
          <a:lstStyle/>
          <a:p>
            <a:pPr>
              <a:buNone/>
            </a:pPr>
            <a:endParaRPr lang="ro-RO" sz="2000" b="1" i="1" dirty="0" smtClean="0">
              <a:solidFill>
                <a:schemeClr val="tx1"/>
              </a:solidFill>
              <a:latin typeface="Arial" pitchFamily="34" charset="0"/>
              <a:cs typeface="Arial" pitchFamily="34" charset="0"/>
            </a:endParaRPr>
          </a:p>
          <a:p>
            <a:r>
              <a:rPr lang="ro-RO" sz="2000" b="1" i="1" dirty="0" smtClean="0">
                <a:solidFill>
                  <a:schemeClr val="tx1"/>
                </a:solidFill>
                <a:latin typeface="Arial" pitchFamily="34" charset="0"/>
                <a:cs typeface="Arial" pitchFamily="34" charset="0"/>
              </a:rPr>
              <a:t>Simptome  atac /spyware: </a:t>
            </a:r>
          </a:p>
          <a:p>
            <a:endParaRPr lang="ro-RO" sz="2000" b="1" i="1" dirty="0" smtClean="0">
              <a:solidFill>
                <a:schemeClr val="tx1"/>
              </a:solidFill>
              <a:latin typeface="Arial" pitchFamily="34" charset="0"/>
              <a:cs typeface="Arial" pitchFamily="34" charset="0"/>
            </a:endParaRPr>
          </a:p>
          <a:p>
            <a:endParaRPr lang="ro-RO" sz="2000" b="1" i="1" dirty="0" smtClean="0">
              <a:solidFill>
                <a:schemeClr val="tx1"/>
              </a:solidFill>
              <a:latin typeface="Arial" pitchFamily="34" charset="0"/>
              <a:cs typeface="Arial" pitchFamily="34" charset="0"/>
            </a:endParaRPr>
          </a:p>
          <a:p>
            <a:pPr>
              <a:buNone/>
            </a:pPr>
            <a:endParaRPr lang="ro-RO" sz="2000" b="1" i="1" dirty="0" smtClean="0">
              <a:solidFill>
                <a:schemeClr val="tx1"/>
              </a:solidFill>
              <a:latin typeface="Arial" pitchFamily="34" charset="0"/>
              <a:cs typeface="Arial" pitchFamily="34" charset="0"/>
            </a:endParaRPr>
          </a:p>
          <a:p>
            <a:endParaRPr lang="ro-RO" sz="2000" b="1" i="1" dirty="0" smtClean="0">
              <a:solidFill>
                <a:schemeClr val="tx1"/>
              </a:solidFill>
              <a:latin typeface="Arial" pitchFamily="34" charset="0"/>
              <a:cs typeface="Arial" pitchFamily="34" charset="0"/>
            </a:endParaRPr>
          </a:p>
          <a:p>
            <a:endParaRPr lang="en-GB" sz="2000" b="1" i="1" dirty="0" smtClean="0">
              <a:solidFill>
                <a:schemeClr val="tx1"/>
              </a:solidFill>
              <a:latin typeface="Arial" pitchFamily="34" charset="0"/>
              <a:cs typeface="Arial" pitchFamily="34" charset="0"/>
            </a:endParaRPr>
          </a:p>
          <a:p>
            <a:r>
              <a:rPr lang="ro-RO" sz="2000" b="1" dirty="0" smtClean="0">
                <a:solidFill>
                  <a:schemeClr val="tx1"/>
                </a:solidFill>
                <a:latin typeface="Arial" pitchFamily="34" charset="0"/>
                <a:cs typeface="Arial" pitchFamily="34" charset="0"/>
              </a:rPr>
              <a:t>Modificări la pagina principală / pagina de start a browserului. </a:t>
            </a:r>
            <a:endParaRPr lang="en-GB" sz="2000" b="1" dirty="0" smtClean="0">
              <a:solidFill>
                <a:schemeClr val="tx1"/>
              </a:solidFill>
              <a:latin typeface="Arial" pitchFamily="34" charset="0"/>
              <a:cs typeface="Arial" pitchFamily="34" charset="0"/>
            </a:endParaRPr>
          </a:p>
          <a:p>
            <a:r>
              <a:rPr lang="ro-RO" sz="2000" b="1" dirty="0" smtClean="0">
                <a:solidFill>
                  <a:schemeClr val="tx1"/>
                </a:solidFill>
                <a:latin typeface="Arial" pitchFamily="34" charset="0"/>
                <a:cs typeface="Arial" pitchFamily="34" charset="0"/>
              </a:rPr>
              <a:t>Finalizarea actului de căutare pe Internet, pe un site ciudat . </a:t>
            </a:r>
            <a:endParaRPr lang="en-GB" sz="2000" b="1" dirty="0" smtClean="0">
              <a:solidFill>
                <a:schemeClr val="tx1"/>
              </a:solidFill>
              <a:latin typeface="Arial" pitchFamily="34" charset="0"/>
              <a:cs typeface="Arial" pitchFamily="34" charset="0"/>
            </a:endParaRPr>
          </a:p>
          <a:p>
            <a:r>
              <a:rPr lang="ro-RO" sz="2000" b="1" dirty="0" smtClean="0">
                <a:solidFill>
                  <a:schemeClr val="tx1"/>
                </a:solidFill>
                <a:latin typeface="Arial" pitchFamily="34" charset="0"/>
                <a:cs typeface="Arial" pitchFamily="34" charset="0"/>
              </a:rPr>
              <a:t>Firewall-ul bazat pe sistem este oprit automat. </a:t>
            </a:r>
            <a:endParaRPr lang="en-GB" sz="2000" b="1" dirty="0" smtClean="0">
              <a:solidFill>
                <a:schemeClr val="tx1"/>
              </a:solidFill>
              <a:latin typeface="Arial" pitchFamily="34" charset="0"/>
              <a:cs typeface="Arial" pitchFamily="34" charset="0"/>
            </a:endParaRPr>
          </a:p>
          <a:p>
            <a:r>
              <a:rPr lang="ro-RO" sz="2000" b="1" dirty="0" smtClean="0">
                <a:solidFill>
                  <a:schemeClr val="tx1"/>
                </a:solidFill>
                <a:latin typeface="Arial" pitchFamily="34" charset="0"/>
                <a:cs typeface="Arial" pitchFamily="34" charset="0"/>
              </a:rPr>
              <a:t>O mulțime de activități în rețea, în timp ce nu sunt deosebit de active.</a:t>
            </a:r>
            <a:endParaRPr lang="en-GB" sz="2000" b="1" dirty="0" smtClean="0">
              <a:solidFill>
                <a:schemeClr val="tx1"/>
              </a:solidFill>
              <a:latin typeface="Arial" pitchFamily="34" charset="0"/>
              <a:cs typeface="Arial" pitchFamily="34" charset="0"/>
            </a:endParaRPr>
          </a:p>
          <a:p>
            <a:r>
              <a:rPr lang="ro-RO" sz="2000" b="1" dirty="0" smtClean="0">
                <a:solidFill>
                  <a:schemeClr val="tx1"/>
                </a:solidFill>
                <a:latin typeface="Arial" pitchFamily="34" charset="0"/>
                <a:cs typeface="Arial" pitchFamily="34" charset="0"/>
              </a:rPr>
              <a:t>Ferestre pop-up excesive. </a:t>
            </a:r>
            <a:endParaRPr lang="en-GB" sz="2000" b="1" dirty="0" smtClean="0">
              <a:solidFill>
                <a:schemeClr val="tx1"/>
              </a:solidFill>
              <a:latin typeface="Arial" pitchFamily="34" charset="0"/>
              <a:cs typeface="Arial" pitchFamily="34" charset="0"/>
            </a:endParaRPr>
          </a:p>
          <a:p>
            <a:r>
              <a:rPr lang="ro-RO" sz="2000" b="1" dirty="0" smtClean="0">
                <a:solidFill>
                  <a:schemeClr val="tx1"/>
                </a:solidFill>
                <a:latin typeface="Arial" pitchFamily="34" charset="0"/>
                <a:cs typeface="Arial" pitchFamily="34" charset="0"/>
              </a:rPr>
              <a:t>Pictograme noi, programe, favorite pe care nu le-ați adăugat. </a:t>
            </a:r>
            <a:endParaRPr lang="en-GB" sz="2000" b="1" dirty="0" smtClean="0">
              <a:solidFill>
                <a:schemeClr val="tx1"/>
              </a:solidFill>
              <a:latin typeface="Arial" pitchFamily="34" charset="0"/>
              <a:cs typeface="Arial" pitchFamily="34" charset="0"/>
            </a:endParaRPr>
          </a:p>
          <a:p>
            <a:r>
              <a:rPr lang="ro-RO" sz="2000" b="1" dirty="0" smtClean="0">
                <a:solidFill>
                  <a:schemeClr val="tx1"/>
                </a:solidFill>
                <a:latin typeface="Arial" pitchFamily="34" charset="0"/>
                <a:cs typeface="Arial" pitchFamily="34" charset="0"/>
              </a:rPr>
              <a:t>Performanță slabă a sistemului.</a:t>
            </a:r>
            <a:endParaRPr lang="en-GB" sz="2000" b="1" dirty="0" smtClean="0">
              <a:solidFill>
                <a:schemeClr val="tx1"/>
              </a:solidFill>
              <a:latin typeface="Arial" pitchFamily="34" charset="0"/>
              <a:cs typeface="Arial" pitchFamily="34" charset="0"/>
            </a:endParaRPr>
          </a:p>
          <a:p>
            <a:endParaRPr lang="ro-RO" dirty="0"/>
          </a:p>
        </p:txBody>
      </p:sp>
      <p:pic>
        <p:nvPicPr>
          <p:cNvPr id="4" name="Picture 10"/>
          <p:cNvPicPr>
            <a:picLocks noChangeAspect="1"/>
          </p:cNvPicPr>
          <p:nvPr/>
        </p:nvPicPr>
        <p:blipFill>
          <a:blip r:embed="rId2" cstate="print"/>
          <a:srcRect/>
          <a:stretch>
            <a:fillRect/>
          </a:stretch>
        </p:blipFill>
        <p:spPr bwMode="auto">
          <a:xfrm>
            <a:off x="4343400" y="1600200"/>
            <a:ext cx="4343400" cy="2060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fontScale="92500" lnSpcReduction="10000"/>
          </a:bodyPr>
          <a:lstStyle/>
          <a:p>
            <a:pPr algn="ctr">
              <a:buNone/>
            </a:pPr>
            <a:r>
              <a:rPr lang="en-US" b="1" dirty="0" err="1" smtClean="0"/>
              <a:t>Ce</a:t>
            </a:r>
            <a:r>
              <a:rPr lang="en-US" b="1" dirty="0" smtClean="0"/>
              <a:t> </a:t>
            </a:r>
            <a:r>
              <a:rPr lang="en-US" b="1" dirty="0" err="1" smtClean="0"/>
              <a:t>este</a:t>
            </a:r>
            <a:r>
              <a:rPr lang="en-US" b="1" dirty="0" smtClean="0"/>
              <a:t> </a:t>
            </a:r>
            <a:r>
              <a:rPr lang="en-US" b="1" dirty="0" err="1" smtClean="0"/>
              <a:t>securitatea</a:t>
            </a:r>
            <a:r>
              <a:rPr lang="en-US" b="1" dirty="0" smtClean="0"/>
              <a:t> </a:t>
            </a:r>
            <a:r>
              <a:rPr lang="en-US" b="1" dirty="0" err="1" smtClean="0"/>
              <a:t>cibernetic</a:t>
            </a:r>
            <a:r>
              <a:rPr lang="ro-RO" b="1" dirty="0" smtClean="0"/>
              <a:t>ă</a:t>
            </a:r>
            <a:r>
              <a:rPr lang="en-US" b="1" dirty="0" smtClean="0"/>
              <a:t>? – </a:t>
            </a:r>
            <a:r>
              <a:rPr lang="en-US" b="1" dirty="0" err="1" smtClean="0"/>
              <a:t>defini</a:t>
            </a:r>
            <a:r>
              <a:rPr lang="ro-RO" b="1" dirty="0" smtClean="0"/>
              <a:t>ț</a:t>
            </a:r>
            <a:r>
              <a:rPr lang="en-US" b="1" dirty="0" err="1" smtClean="0"/>
              <a:t>ie</a:t>
            </a:r>
            <a:r>
              <a:rPr lang="en-US" b="1" dirty="0" smtClean="0"/>
              <a:t> </a:t>
            </a:r>
            <a:r>
              <a:rPr lang="ro-RO" b="1" dirty="0" smtClean="0"/>
              <a:t>ș</a:t>
            </a:r>
            <a:r>
              <a:rPr lang="en-US" b="1" dirty="0" err="1" smtClean="0"/>
              <a:t>i</a:t>
            </a:r>
            <a:r>
              <a:rPr lang="en-US" b="1" dirty="0" smtClean="0"/>
              <a:t> de </a:t>
            </a:r>
            <a:r>
              <a:rPr lang="en-US" b="1" dirty="0" err="1" smtClean="0"/>
              <a:t>ce</a:t>
            </a:r>
            <a:r>
              <a:rPr lang="en-US" b="1" dirty="0" smtClean="0"/>
              <a:t> </a:t>
            </a:r>
            <a:r>
              <a:rPr lang="en-US" b="1" dirty="0" err="1" smtClean="0"/>
              <a:t>avem</a:t>
            </a:r>
            <a:r>
              <a:rPr lang="en-US" b="1" dirty="0" smtClean="0"/>
              <a:t> </a:t>
            </a:r>
            <a:r>
              <a:rPr lang="en-US" b="1" dirty="0" err="1" smtClean="0"/>
              <a:t>nevoie</a:t>
            </a:r>
            <a:r>
              <a:rPr lang="en-US" b="1" dirty="0" smtClean="0"/>
              <a:t> de ea</a:t>
            </a:r>
          </a:p>
          <a:p>
            <a:r>
              <a:rPr lang="en-US" dirty="0" smtClean="0"/>
              <a:t>De la </a:t>
            </a:r>
            <a:r>
              <a:rPr lang="en-US" dirty="0" err="1" smtClean="0"/>
              <a:t>servicii</a:t>
            </a:r>
            <a:r>
              <a:rPr lang="en-US" dirty="0" smtClean="0"/>
              <a:t> </a:t>
            </a:r>
            <a:r>
              <a:rPr lang="en-US" dirty="0" err="1" smtClean="0"/>
              <a:t>bancare</a:t>
            </a:r>
            <a:r>
              <a:rPr lang="en-US" dirty="0" smtClean="0"/>
              <a:t> </a:t>
            </a:r>
            <a:r>
              <a:rPr lang="ro-RO" dirty="0" smtClean="0"/>
              <a:t>ș</a:t>
            </a:r>
            <a:r>
              <a:rPr lang="en-US" dirty="0" err="1" smtClean="0"/>
              <a:t>i</a:t>
            </a:r>
            <a:r>
              <a:rPr lang="en-US" dirty="0" smtClean="0"/>
              <a:t> </a:t>
            </a:r>
            <a:r>
              <a:rPr lang="en-US" dirty="0" err="1" smtClean="0"/>
              <a:t>cump</a:t>
            </a:r>
            <a:r>
              <a:rPr lang="ro-RO" dirty="0" smtClean="0"/>
              <a:t>ă</a:t>
            </a:r>
            <a:r>
              <a:rPr lang="en-US" dirty="0" smtClean="0"/>
              <a:t>r</a:t>
            </a:r>
            <a:r>
              <a:rPr lang="ro-RO" dirty="0" smtClean="0"/>
              <a:t>ă</a:t>
            </a:r>
            <a:r>
              <a:rPr lang="en-US" dirty="0" err="1" smtClean="0"/>
              <a:t>turi</a:t>
            </a:r>
            <a:r>
              <a:rPr lang="en-US" dirty="0" smtClean="0"/>
              <a:t> online, la e-mail </a:t>
            </a:r>
            <a:r>
              <a:rPr lang="ro-RO" dirty="0" smtClean="0"/>
              <a:t>ș</a:t>
            </a:r>
            <a:r>
              <a:rPr lang="en-US" dirty="0" err="1" smtClean="0"/>
              <a:t>i</a:t>
            </a:r>
            <a:r>
              <a:rPr lang="en-US" dirty="0" smtClean="0"/>
              <a:t> re</a:t>
            </a:r>
            <a:r>
              <a:rPr lang="ro-RO" dirty="0" smtClean="0"/>
              <a:t>ț</a:t>
            </a:r>
            <a:r>
              <a:rPr lang="en-US" dirty="0" err="1" smtClean="0"/>
              <a:t>ele</a:t>
            </a:r>
            <a:r>
              <a:rPr lang="en-US" dirty="0" smtClean="0"/>
              <a:t> </a:t>
            </a:r>
            <a:r>
              <a:rPr lang="en-US" dirty="0" err="1" smtClean="0"/>
              <a:t>sociale</a:t>
            </a:r>
            <a:r>
              <a:rPr lang="en-US" dirty="0" smtClean="0"/>
              <a:t>, </a:t>
            </a:r>
            <a:r>
              <a:rPr lang="en-US" dirty="0" err="1" smtClean="0"/>
              <a:t>acum</a:t>
            </a:r>
            <a:r>
              <a:rPr lang="en-US" dirty="0" smtClean="0"/>
              <a:t> </a:t>
            </a:r>
            <a:r>
              <a:rPr lang="en-US" dirty="0" err="1" smtClean="0"/>
              <a:t>este</a:t>
            </a:r>
            <a:r>
              <a:rPr lang="en-US" dirty="0" smtClean="0"/>
              <a:t> </a:t>
            </a:r>
            <a:r>
              <a:rPr lang="en-US" dirty="0" err="1" smtClean="0"/>
              <a:t>mai</a:t>
            </a:r>
            <a:r>
              <a:rPr lang="en-US" dirty="0" smtClean="0"/>
              <a:t> important ca </a:t>
            </a:r>
            <a:r>
              <a:rPr lang="en-US" dirty="0" err="1" smtClean="0"/>
              <a:t>niciodata</a:t>
            </a:r>
            <a:r>
              <a:rPr lang="en-US" dirty="0" smtClean="0"/>
              <a:t> s</a:t>
            </a:r>
            <a:r>
              <a:rPr lang="ro-RO" dirty="0" smtClean="0"/>
              <a:t>ă</a:t>
            </a:r>
            <a:r>
              <a:rPr lang="en-US" dirty="0" smtClean="0"/>
              <a:t> </a:t>
            </a:r>
            <a:r>
              <a:rPr lang="en-US" dirty="0" err="1" smtClean="0"/>
              <a:t>adop</a:t>
            </a:r>
            <a:r>
              <a:rPr lang="ro-RO" dirty="0" smtClean="0"/>
              <a:t>ț</a:t>
            </a:r>
            <a:r>
              <a:rPr lang="en-US" dirty="0" err="1" smtClean="0"/>
              <a:t>i</a:t>
            </a:r>
            <a:r>
              <a:rPr lang="en-US" dirty="0" smtClean="0"/>
              <a:t> m</a:t>
            </a:r>
            <a:r>
              <a:rPr lang="ro-RO" dirty="0" smtClean="0"/>
              <a:t>ă</a:t>
            </a:r>
            <a:r>
              <a:rPr lang="en-US" dirty="0" err="1" smtClean="0"/>
              <a:t>suri</a:t>
            </a:r>
            <a:r>
              <a:rPr lang="en-US" dirty="0" smtClean="0"/>
              <a:t> care pot </a:t>
            </a:r>
            <a:r>
              <a:rPr lang="en-US" dirty="0" err="1" smtClean="0"/>
              <a:t>impiedica</a:t>
            </a:r>
            <a:r>
              <a:rPr lang="en-US" dirty="0" smtClean="0"/>
              <a:t> </a:t>
            </a:r>
            <a:r>
              <a:rPr lang="en-US" dirty="0" err="1" smtClean="0"/>
              <a:t>infractorii</a:t>
            </a:r>
            <a:r>
              <a:rPr lang="en-US" dirty="0" smtClean="0"/>
              <a:t> </a:t>
            </a:r>
            <a:r>
              <a:rPr lang="en-US" dirty="0" err="1" smtClean="0"/>
              <a:t>cibernetici</a:t>
            </a:r>
            <a:r>
              <a:rPr lang="en-US" dirty="0" smtClean="0"/>
              <a:t> s</a:t>
            </a:r>
            <a:r>
              <a:rPr lang="ro-RO" dirty="0" smtClean="0"/>
              <a:t>ă</a:t>
            </a:r>
            <a:r>
              <a:rPr lang="en-US" dirty="0" smtClean="0"/>
              <a:t> pun</a:t>
            </a:r>
            <a:r>
              <a:rPr lang="ro-RO" dirty="0" smtClean="0"/>
              <a:t>ă</a:t>
            </a:r>
            <a:r>
              <a:rPr lang="en-US" dirty="0" smtClean="0"/>
              <a:t> m</a:t>
            </a:r>
            <a:r>
              <a:rPr lang="ro-RO" dirty="0" smtClean="0"/>
              <a:t>â</a:t>
            </a:r>
            <a:r>
              <a:rPr lang="en-US" dirty="0" err="1" smtClean="0"/>
              <a:t>na</a:t>
            </a:r>
            <a:r>
              <a:rPr lang="en-US" dirty="0" smtClean="0"/>
              <a:t> </a:t>
            </a:r>
            <a:r>
              <a:rPr lang="en-US" dirty="0" err="1" smtClean="0"/>
              <a:t>pe</a:t>
            </a:r>
            <a:r>
              <a:rPr lang="en-US" dirty="0" smtClean="0"/>
              <a:t> </a:t>
            </a:r>
            <a:r>
              <a:rPr lang="en-US" dirty="0" err="1" smtClean="0"/>
              <a:t>conturile</a:t>
            </a:r>
            <a:r>
              <a:rPr lang="en-US" dirty="0" smtClean="0"/>
              <a:t>, </a:t>
            </a:r>
            <a:r>
              <a:rPr lang="en-US" dirty="0" err="1" smtClean="0"/>
              <a:t>datele</a:t>
            </a:r>
            <a:r>
              <a:rPr lang="en-US" dirty="0" smtClean="0"/>
              <a:t> </a:t>
            </a:r>
            <a:r>
              <a:rPr lang="ro-RO" dirty="0" smtClean="0"/>
              <a:t>ș</a:t>
            </a:r>
            <a:r>
              <a:rPr lang="en-US" dirty="0" err="1" smtClean="0"/>
              <a:t>i</a:t>
            </a:r>
            <a:r>
              <a:rPr lang="en-US" dirty="0" smtClean="0"/>
              <a:t> </a:t>
            </a:r>
            <a:r>
              <a:rPr lang="en-US" dirty="0" err="1" smtClean="0"/>
              <a:t>dispozitivele</a:t>
            </a:r>
            <a:r>
              <a:rPr lang="en-US" dirty="0" smtClean="0"/>
              <a:t> tale.</a:t>
            </a:r>
          </a:p>
          <a:p>
            <a:r>
              <a:rPr lang="ro-RO" dirty="0" smtClean="0"/>
              <a:t>Î</a:t>
            </a:r>
            <a:r>
              <a:rPr lang="en-US" dirty="0" smtClean="0"/>
              <a:t>n general, </a:t>
            </a:r>
            <a:r>
              <a:rPr lang="en-US" dirty="0" err="1" smtClean="0"/>
              <a:t>securitatea</a:t>
            </a:r>
            <a:r>
              <a:rPr lang="en-US" dirty="0" smtClean="0"/>
              <a:t> </a:t>
            </a:r>
            <a:r>
              <a:rPr lang="en-US" dirty="0" err="1" smtClean="0"/>
              <a:t>cibernetic</a:t>
            </a:r>
            <a:r>
              <a:rPr lang="ro-RO" dirty="0" smtClean="0"/>
              <a:t>ă</a:t>
            </a:r>
            <a:r>
              <a:rPr lang="en-US" dirty="0" smtClean="0"/>
              <a:t> </a:t>
            </a:r>
            <a:r>
              <a:rPr lang="en-US" dirty="0" err="1" smtClean="0"/>
              <a:t>este</a:t>
            </a:r>
            <a:r>
              <a:rPr lang="en-US" dirty="0" smtClean="0"/>
              <a:t> </a:t>
            </a:r>
            <a:r>
              <a:rPr lang="en-US" dirty="0" err="1" smtClean="0"/>
              <a:t>mijlocul</a:t>
            </a:r>
            <a:r>
              <a:rPr lang="en-US" dirty="0" smtClean="0"/>
              <a:t> </a:t>
            </a:r>
            <a:r>
              <a:rPr lang="en-US" dirty="0" err="1" smtClean="0"/>
              <a:t>prin</a:t>
            </a:r>
            <a:r>
              <a:rPr lang="en-US" dirty="0" smtClean="0"/>
              <a:t> care </a:t>
            </a:r>
            <a:r>
              <a:rPr lang="en-US" dirty="0" err="1" smtClean="0"/>
              <a:t>persoanele</a:t>
            </a:r>
            <a:r>
              <a:rPr lang="en-US" dirty="0" smtClean="0"/>
              <a:t> </a:t>
            </a:r>
            <a:r>
              <a:rPr lang="ro-RO" dirty="0" smtClean="0"/>
              <a:t>ș</a:t>
            </a:r>
            <a:r>
              <a:rPr lang="en-US" dirty="0" err="1" smtClean="0"/>
              <a:t>i</a:t>
            </a:r>
            <a:r>
              <a:rPr lang="en-US" dirty="0" smtClean="0"/>
              <a:t> </a:t>
            </a:r>
            <a:r>
              <a:rPr lang="en-US" dirty="0" err="1" smtClean="0"/>
              <a:t>companiile</a:t>
            </a:r>
            <a:r>
              <a:rPr lang="en-US" dirty="0" smtClean="0"/>
              <a:t> </a:t>
            </a:r>
            <a:r>
              <a:rPr lang="en-US" dirty="0" err="1" smtClean="0"/>
              <a:t>reduc</a:t>
            </a:r>
            <a:r>
              <a:rPr lang="en-US" dirty="0" smtClean="0"/>
              <a:t> </a:t>
            </a:r>
            <a:r>
              <a:rPr lang="en-US" dirty="0" err="1" smtClean="0"/>
              <a:t>riscul</a:t>
            </a:r>
            <a:r>
              <a:rPr lang="en-US" dirty="0" smtClean="0"/>
              <a:t> de a </a:t>
            </a:r>
            <a:r>
              <a:rPr lang="en-US" dirty="0" err="1" smtClean="0"/>
              <a:t>deveni</a:t>
            </a:r>
            <a:r>
              <a:rPr lang="en-US" dirty="0" smtClean="0"/>
              <a:t> </a:t>
            </a:r>
            <a:r>
              <a:rPr lang="en-US" dirty="0" err="1" smtClean="0"/>
              <a:t>victime</a:t>
            </a:r>
            <a:r>
              <a:rPr lang="en-US" dirty="0" smtClean="0"/>
              <a:t> ale </a:t>
            </a:r>
            <a:r>
              <a:rPr lang="en-US" dirty="0" err="1" smtClean="0"/>
              <a:t>atacurilor</a:t>
            </a:r>
            <a:r>
              <a:rPr lang="en-US" dirty="0" smtClean="0"/>
              <a:t> </a:t>
            </a:r>
            <a:r>
              <a:rPr lang="en-US" dirty="0" err="1" smtClean="0"/>
              <a:t>cibernetice</a:t>
            </a:r>
            <a:r>
              <a:rPr lang="en-US" dirty="0" smtClean="0"/>
              <a:t>.</a:t>
            </a:r>
          </a:p>
          <a:p>
            <a:r>
              <a:rPr lang="en-US" dirty="0" err="1" smtClean="0"/>
              <a:t>Func</a:t>
            </a:r>
            <a:r>
              <a:rPr lang="ro-RO" dirty="0" smtClean="0"/>
              <a:t>ț</a:t>
            </a:r>
            <a:r>
              <a:rPr lang="en-US" dirty="0" err="1" smtClean="0"/>
              <a:t>ia</a:t>
            </a:r>
            <a:r>
              <a:rPr lang="en-US" dirty="0" smtClean="0"/>
              <a:t> de </a:t>
            </a:r>
            <a:r>
              <a:rPr lang="en-US" dirty="0" err="1" smtClean="0"/>
              <a:t>baz</a:t>
            </a:r>
            <a:r>
              <a:rPr lang="ro-RO" dirty="0" smtClean="0"/>
              <a:t>ă</a:t>
            </a:r>
            <a:r>
              <a:rPr lang="en-US" dirty="0" smtClean="0"/>
              <a:t> a </a:t>
            </a:r>
            <a:r>
              <a:rPr lang="en-US" dirty="0" err="1" smtClean="0"/>
              <a:t>securit</a:t>
            </a:r>
            <a:r>
              <a:rPr lang="ro-RO" dirty="0" smtClean="0"/>
              <a:t>ăț</a:t>
            </a:r>
            <a:r>
              <a:rPr lang="en-US" dirty="0" smtClean="0"/>
              <a:t>ii </a:t>
            </a:r>
            <a:r>
              <a:rPr lang="en-US" dirty="0" err="1" smtClean="0"/>
              <a:t>cibernetice</a:t>
            </a:r>
            <a:r>
              <a:rPr lang="en-US" dirty="0" smtClean="0"/>
              <a:t> </a:t>
            </a:r>
            <a:r>
              <a:rPr lang="en-US" dirty="0" err="1" smtClean="0"/>
              <a:t>este</a:t>
            </a:r>
            <a:r>
              <a:rPr lang="en-US" dirty="0" smtClean="0"/>
              <a:t> de a </a:t>
            </a:r>
            <a:r>
              <a:rPr lang="en-US" dirty="0" err="1" smtClean="0"/>
              <a:t>proteja</a:t>
            </a:r>
            <a:r>
              <a:rPr lang="en-US" dirty="0" smtClean="0"/>
              <a:t> site-</a:t>
            </a:r>
            <a:r>
              <a:rPr lang="en-US" dirty="0" err="1" smtClean="0"/>
              <a:t>urile</a:t>
            </a:r>
            <a:r>
              <a:rPr lang="en-US" dirty="0" smtClean="0"/>
              <a:t> de </a:t>
            </a:r>
            <a:r>
              <a:rPr lang="en-US" dirty="0" err="1" smtClean="0"/>
              <a:t>servicii</a:t>
            </a:r>
            <a:r>
              <a:rPr lang="en-US" dirty="0" smtClean="0"/>
              <a:t>, </a:t>
            </a:r>
            <a:r>
              <a:rPr lang="en-US" dirty="0" err="1" smtClean="0"/>
              <a:t>magazinele</a:t>
            </a:r>
            <a:r>
              <a:rPr lang="en-US" dirty="0" smtClean="0"/>
              <a:t> online </a:t>
            </a:r>
            <a:r>
              <a:rPr lang="ro-RO" dirty="0" smtClean="0"/>
              <a:t>ș</a:t>
            </a:r>
            <a:r>
              <a:rPr lang="en-US" dirty="0" err="1" smtClean="0"/>
              <a:t>i</a:t>
            </a:r>
            <a:r>
              <a:rPr lang="en-US" dirty="0" smtClean="0"/>
              <a:t> implicit </a:t>
            </a:r>
            <a:r>
              <a:rPr lang="en-US" dirty="0" err="1" smtClean="0"/>
              <a:t>dispozitivele</a:t>
            </a:r>
            <a:r>
              <a:rPr lang="en-US" dirty="0" smtClean="0"/>
              <a:t> </a:t>
            </a:r>
            <a:r>
              <a:rPr lang="en-US" dirty="0" err="1" smtClean="0"/>
              <a:t>pe</a:t>
            </a:r>
            <a:r>
              <a:rPr lang="en-US" dirty="0" smtClean="0"/>
              <a:t> care le </a:t>
            </a:r>
            <a:r>
              <a:rPr lang="en-US" dirty="0" err="1" smtClean="0"/>
              <a:t>folosim</a:t>
            </a:r>
            <a:r>
              <a:rPr lang="en-US" dirty="0" smtClean="0"/>
              <a:t> </a:t>
            </a:r>
            <a:r>
              <a:rPr lang="en-US" dirty="0" err="1" smtClean="0"/>
              <a:t>precum</a:t>
            </a:r>
            <a:r>
              <a:rPr lang="en-US" dirty="0" smtClean="0"/>
              <a:t> </a:t>
            </a:r>
            <a:r>
              <a:rPr lang="en-US" dirty="0" err="1" smtClean="0"/>
              <a:t>smartphone-uri</a:t>
            </a:r>
            <a:r>
              <a:rPr lang="en-US" dirty="0" smtClean="0"/>
              <a:t>, </a:t>
            </a:r>
            <a:r>
              <a:rPr lang="en-US" dirty="0" err="1" smtClean="0"/>
              <a:t>laptopuri</a:t>
            </a:r>
            <a:r>
              <a:rPr lang="en-US" dirty="0" smtClean="0"/>
              <a:t>, </a:t>
            </a:r>
            <a:r>
              <a:rPr lang="en-US" dirty="0" err="1" smtClean="0"/>
              <a:t>tablete</a:t>
            </a:r>
            <a:r>
              <a:rPr lang="en-US" dirty="0" smtClean="0"/>
              <a:t> </a:t>
            </a:r>
            <a:r>
              <a:rPr lang="ro-RO" dirty="0" smtClean="0"/>
              <a:t>ș</a:t>
            </a:r>
            <a:r>
              <a:rPr lang="en-US" dirty="0" err="1" smtClean="0"/>
              <a:t>i</a:t>
            </a:r>
            <a:r>
              <a:rPr lang="en-US" dirty="0" smtClean="0"/>
              <a:t> </a:t>
            </a:r>
            <a:r>
              <a:rPr lang="en-US" dirty="0" err="1" smtClean="0"/>
              <a:t>computere</a:t>
            </a:r>
            <a:r>
              <a:rPr lang="en-US" dirty="0" smtClean="0"/>
              <a:t>. </a:t>
            </a:r>
            <a:r>
              <a:rPr lang="en-US" dirty="0" err="1" smtClean="0"/>
              <a:t>Practic</a:t>
            </a:r>
            <a:r>
              <a:rPr lang="en-US" dirty="0" smtClean="0"/>
              <a:t>, </a:t>
            </a:r>
            <a:r>
              <a:rPr lang="en-US" dirty="0" err="1" smtClean="0"/>
              <a:t>este</a:t>
            </a:r>
            <a:r>
              <a:rPr lang="en-US" dirty="0" smtClean="0"/>
              <a:t> </a:t>
            </a:r>
            <a:r>
              <a:rPr lang="en-US" dirty="0" err="1" smtClean="0"/>
              <a:t>vorba</a:t>
            </a:r>
            <a:r>
              <a:rPr lang="en-US" dirty="0" smtClean="0"/>
              <a:t> </a:t>
            </a:r>
            <a:r>
              <a:rPr lang="en-US" dirty="0" err="1" smtClean="0"/>
              <a:t>despre</a:t>
            </a:r>
            <a:r>
              <a:rPr lang="en-US" dirty="0" smtClean="0"/>
              <a:t> </a:t>
            </a:r>
            <a:r>
              <a:rPr lang="en-US" dirty="0" err="1" smtClean="0"/>
              <a:t>prevenirea</a:t>
            </a:r>
            <a:r>
              <a:rPr lang="en-US" dirty="0" smtClean="0"/>
              <a:t> </a:t>
            </a:r>
            <a:r>
              <a:rPr lang="en-US" dirty="0" err="1" smtClean="0"/>
              <a:t>accesului</a:t>
            </a:r>
            <a:r>
              <a:rPr lang="en-US" dirty="0" smtClean="0"/>
              <a:t> </a:t>
            </a:r>
            <a:r>
              <a:rPr lang="en-US" dirty="0" err="1" smtClean="0"/>
              <a:t>neautorizat</a:t>
            </a:r>
            <a:r>
              <a:rPr lang="en-US" dirty="0" smtClean="0"/>
              <a:t> la </a:t>
            </a:r>
            <a:r>
              <a:rPr lang="en-US" dirty="0" err="1" smtClean="0"/>
              <a:t>informa</a:t>
            </a:r>
            <a:r>
              <a:rPr lang="ro-RO" dirty="0" smtClean="0"/>
              <a:t>ț</a:t>
            </a:r>
            <a:r>
              <a:rPr lang="en-US" dirty="0" smtClean="0"/>
              <a:t>ii </a:t>
            </a:r>
            <a:r>
              <a:rPr lang="ro-RO" dirty="0" smtClean="0"/>
              <a:t>ș</a:t>
            </a:r>
            <a:r>
              <a:rPr lang="en-US" dirty="0" err="1" smtClean="0"/>
              <a:t>i</a:t>
            </a:r>
            <a:r>
              <a:rPr lang="en-US" dirty="0" smtClean="0"/>
              <a:t> date </a:t>
            </a:r>
            <a:r>
              <a:rPr lang="en-US" dirty="0" err="1" smtClean="0"/>
              <a:t>personale</a:t>
            </a:r>
            <a:r>
              <a:rPr lang="en-US" dirty="0" smtClean="0"/>
              <a:t> </a:t>
            </a:r>
            <a:r>
              <a:rPr lang="en-US" dirty="0" err="1" smtClean="0"/>
              <a:t>pe</a:t>
            </a:r>
            <a:r>
              <a:rPr lang="en-US" dirty="0" smtClean="0"/>
              <a:t> care le </a:t>
            </a:r>
            <a:r>
              <a:rPr lang="en-US" dirty="0" err="1" smtClean="0"/>
              <a:t>stoc</a:t>
            </a:r>
            <a:r>
              <a:rPr lang="ro-RO" dirty="0" smtClean="0"/>
              <a:t>ă</a:t>
            </a:r>
            <a:r>
              <a:rPr lang="en-US" dirty="0" smtClean="0"/>
              <a:t>m </a:t>
            </a:r>
            <a:r>
              <a:rPr lang="en-US" dirty="0" err="1" smtClean="0"/>
              <a:t>pe</a:t>
            </a:r>
            <a:r>
              <a:rPr lang="en-US" dirty="0" smtClean="0"/>
              <a:t> </a:t>
            </a:r>
            <a:r>
              <a:rPr lang="en-US" dirty="0" err="1" smtClean="0"/>
              <a:t>aceste</a:t>
            </a:r>
            <a:r>
              <a:rPr lang="en-US" dirty="0" smtClean="0"/>
              <a:t> </a:t>
            </a:r>
            <a:r>
              <a:rPr lang="en-US" dirty="0" err="1" smtClean="0"/>
              <a:t>dispozitive</a:t>
            </a:r>
            <a:r>
              <a:rPr lang="en-US" dirty="0" smtClean="0"/>
              <a:t> </a:t>
            </a:r>
            <a:r>
              <a:rPr lang="ro-RO" dirty="0" smtClean="0"/>
              <a:t>ș</a:t>
            </a:r>
            <a:r>
              <a:rPr lang="en-US" dirty="0" err="1" smtClean="0"/>
              <a:t>i</a:t>
            </a:r>
            <a:r>
              <a:rPr lang="en-US" dirty="0" smtClean="0"/>
              <a:t> </a:t>
            </a:r>
            <a:r>
              <a:rPr lang="ro-RO" dirty="0" smtClean="0"/>
              <a:t>î</a:t>
            </a:r>
            <a:r>
              <a:rPr lang="en-US" dirty="0" smtClean="0"/>
              <a:t>n </a:t>
            </a:r>
            <a:r>
              <a:rPr lang="en-US" dirty="0" err="1" smtClean="0"/>
              <a:t>mediul</a:t>
            </a:r>
            <a:r>
              <a:rPr lang="en-US" dirty="0" smtClean="0"/>
              <a:t> online.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b="1" dirty="0" smtClean="0"/>
              <a:t>Cum ne protejăm dispozitivele conectate la Internet de ameninţările cibernetice</a:t>
            </a:r>
            <a:endParaRPr lang="en-US" sz="3200" dirty="0"/>
          </a:p>
        </p:txBody>
      </p:sp>
      <p:sp>
        <p:nvSpPr>
          <p:cNvPr id="3" name="Content Placeholder 2"/>
          <p:cNvSpPr>
            <a:spLocks noGrp="1"/>
          </p:cNvSpPr>
          <p:nvPr>
            <p:ph idx="1"/>
          </p:nvPr>
        </p:nvSpPr>
        <p:spPr/>
        <p:txBody>
          <a:bodyPr>
            <a:normAutofit fontScale="77500" lnSpcReduction="20000"/>
          </a:bodyPr>
          <a:lstStyle/>
          <a:p>
            <a:pPr algn="just" fontAlgn="base"/>
            <a:r>
              <a:rPr lang="vi-VN" dirty="0" smtClean="0"/>
              <a:t>Actualizaţi </a:t>
            </a:r>
            <a:r>
              <a:rPr lang="vi-VN" dirty="0"/>
              <a:t>constant sistemul de operare al dispozitivului, precum şi toate aplicaţiile instalate pe acesta. În cazul actualizărilor automate, verificaţi periodic că acestea se aplică.</a:t>
            </a:r>
          </a:p>
          <a:p>
            <a:pPr algn="just" fontAlgn="base"/>
            <a:r>
              <a:rPr lang="vi-VN" dirty="0"/>
              <a:t>Instalaţi aplicaţii doar din sursele oficiale de distribuţie ale acestora (cum ar fi site-uri oficiale</a:t>
            </a:r>
            <a:r>
              <a:rPr lang="vi-VN" dirty="0" smtClean="0"/>
              <a:t>).</a:t>
            </a:r>
            <a:endParaRPr lang="ro-RO" dirty="0" smtClean="0"/>
          </a:p>
          <a:p>
            <a:pPr algn="just" fontAlgn="base"/>
            <a:r>
              <a:rPr lang="vi-VN" dirty="0"/>
              <a:t>Faceţi în mod regulat back-up la datele deţinute pe aceste dispozitive pentru a nu pierde informaţii importante.</a:t>
            </a:r>
          </a:p>
          <a:p>
            <a:pPr algn="just" fontAlgn="base"/>
            <a:r>
              <a:rPr lang="vi-VN" dirty="0"/>
              <a:t>În cazul aplicaţiilor care suportă această opţiune – activaţi autentificarea cu doi factori – care presupune fie primirea unei parole unice pe SMS, fie folosirea unui program, cum ar fi Google Authenticator, pentru a genera parole unice, ca factor suplimentar în procesul de autentificare într-un cont, pe lângă utilizator şi parolă. Cele mai uzuale aplicaţii oferă această opţiune în prezent.</a:t>
            </a:r>
          </a:p>
          <a:p>
            <a:pPr algn="just" fontAlgn="base"/>
            <a:r>
              <a:rPr lang="vi-VN" dirty="0"/>
              <a:t>În cazul în care desfăşuraţi operaţiuni sensibile (doriţi să efectuaţi tranzacţii online sau operaţiuni bancare), evitaţi utilizarea reţelelor wireless publice (cum ar fi cele din restaurante, cafenele, mall-uri, aeroporturi).</a:t>
            </a:r>
          </a:p>
          <a:p>
            <a:pPr fontAlgn="base"/>
            <a:endParaRPr lang="vi-VN"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ro-RO" sz="3100" dirty="0" smtClean="0">
                <a:solidFill>
                  <a:schemeClr val="tx1"/>
                </a:solidFill>
                <a:latin typeface="Arial Black" pitchFamily="34" charset="0"/>
                <a:cs typeface="Calibri" pitchFamily="34" charset="0"/>
              </a:rPr>
              <a:t>SECURITATEA CIBERNETICĂ</a:t>
            </a:r>
            <a:br>
              <a:rPr lang="ro-RO" sz="3100" dirty="0" smtClean="0">
                <a:solidFill>
                  <a:schemeClr val="tx1"/>
                </a:solidFill>
                <a:latin typeface="Arial Black" pitchFamily="34" charset="0"/>
                <a:cs typeface="Calibri" pitchFamily="34" charset="0"/>
              </a:rPr>
            </a:br>
            <a:r>
              <a:rPr lang="ro-RO" sz="2700" b="1" dirty="0" smtClean="0">
                <a:solidFill>
                  <a:schemeClr val="tx1"/>
                </a:solidFill>
                <a:latin typeface="Arial" pitchFamily="34" charset="0"/>
                <a:cs typeface="Arial" pitchFamily="34" charset="0"/>
              </a:rPr>
              <a:t>Protecția: datelor, aplicațiilor, sistemelor, rețelelor informatice</a:t>
            </a:r>
            <a:endParaRPr lang="ro-RO" sz="2700" b="1" dirty="0">
              <a:latin typeface="Arial" pitchFamily="34" charset="0"/>
              <a:cs typeface="Arial" pitchFamily="34" charset="0"/>
            </a:endParaRPr>
          </a:p>
        </p:txBody>
      </p:sp>
      <p:sp>
        <p:nvSpPr>
          <p:cNvPr id="2" name="Content Placeholder 1"/>
          <p:cNvSpPr>
            <a:spLocks noGrp="1"/>
          </p:cNvSpPr>
          <p:nvPr>
            <p:ph idx="1"/>
          </p:nvPr>
        </p:nvSpPr>
        <p:spPr>
          <a:xfrm>
            <a:off x="872067" y="1828800"/>
            <a:ext cx="7408333" cy="4297363"/>
          </a:xfrm>
        </p:spPr>
        <p:txBody>
          <a:bodyPr>
            <a:normAutofit/>
          </a:bodyPr>
          <a:lstStyle/>
          <a:p>
            <a:r>
              <a:rPr lang="ro-RO" dirty="0" smtClean="0">
                <a:latin typeface="Times New Roman" pitchFamily="18" charset="0"/>
                <a:cs typeface="Times New Roman" pitchFamily="18" charset="0"/>
              </a:rPr>
              <a:t> </a:t>
            </a:r>
            <a:r>
              <a:rPr lang="ro-RO" b="1" u="sng" dirty="0" smtClean="0">
                <a:solidFill>
                  <a:srgbClr val="FF0000"/>
                </a:solidFill>
                <a:latin typeface="Times New Roman" pitchFamily="18" charset="0"/>
                <a:cs typeface="Times New Roman" pitchFamily="18" charset="0"/>
              </a:rPr>
              <a:t>Utilizarea de Software anti-virus și anti-spyware</a:t>
            </a:r>
          </a:p>
          <a:p>
            <a:r>
              <a:rPr lang="vi-VN" sz="2000" dirty="0" smtClean="0">
                <a:solidFill>
                  <a:schemeClr val="tx1"/>
                </a:solidFill>
                <a:latin typeface="Arial" pitchFamily="34" charset="0"/>
                <a:cs typeface="Arial" pitchFamily="34" charset="0"/>
              </a:rPr>
              <a:t>Software-ul antivirus detectează anumite tipuri de programe malware și </a:t>
            </a:r>
            <a:r>
              <a:rPr lang="ro-RO" sz="2000" dirty="0" smtClean="0">
                <a:solidFill>
                  <a:schemeClr val="tx1"/>
                </a:solidFill>
                <a:latin typeface="Arial" pitchFamily="34" charset="0"/>
                <a:cs typeface="Arial" pitchFamily="34" charset="0"/>
              </a:rPr>
              <a:t>le</a:t>
            </a:r>
            <a:r>
              <a:rPr lang="vi-VN" sz="2000" dirty="0" smtClean="0">
                <a:solidFill>
                  <a:schemeClr val="tx1"/>
                </a:solidFill>
                <a:latin typeface="Arial" pitchFamily="34" charset="0"/>
                <a:cs typeface="Arial" pitchFamily="34" charset="0"/>
              </a:rPr>
              <a:t> poate distruge înainte de a </a:t>
            </a:r>
            <a:r>
              <a:rPr lang="ro-RO" sz="2000" dirty="0" smtClean="0">
                <a:solidFill>
                  <a:schemeClr val="tx1"/>
                </a:solidFill>
                <a:latin typeface="Arial" pitchFamily="34" charset="0"/>
                <a:cs typeface="Arial" pitchFamily="34" charset="0"/>
              </a:rPr>
              <a:t>produce</a:t>
            </a:r>
            <a:r>
              <a:rPr lang="vi-VN" sz="2000" dirty="0" smtClean="0">
                <a:solidFill>
                  <a:schemeClr val="tx1"/>
                </a:solidFill>
                <a:latin typeface="Arial" pitchFamily="34" charset="0"/>
                <a:cs typeface="Arial" pitchFamily="34" charset="0"/>
              </a:rPr>
              <a:t> daune.  </a:t>
            </a:r>
            <a:endParaRPr lang="en-GB" sz="2000" dirty="0" smtClean="0">
              <a:solidFill>
                <a:schemeClr val="tx1"/>
              </a:solidFill>
              <a:latin typeface="Arial" pitchFamily="34" charset="0"/>
              <a:cs typeface="Arial" pitchFamily="34" charset="0"/>
            </a:endParaRPr>
          </a:p>
          <a:p>
            <a:r>
              <a:rPr lang="ro-RO" sz="2000" b="1" u="sng" dirty="0" smtClean="0">
                <a:solidFill>
                  <a:srgbClr val="C00000"/>
                </a:solidFill>
                <a:latin typeface="Arial" pitchFamily="34" charset="0"/>
                <a:cs typeface="Arial" pitchFamily="34" charset="0"/>
              </a:rPr>
              <a:t>A</a:t>
            </a:r>
            <a:r>
              <a:rPr lang="vi-VN" sz="2000" b="1" u="sng" dirty="0" smtClean="0">
                <a:solidFill>
                  <a:srgbClr val="C00000"/>
                </a:solidFill>
                <a:latin typeface="Arial" pitchFamily="34" charset="0"/>
                <a:cs typeface="Arial" pitchFamily="34" charset="0"/>
              </a:rPr>
              <a:t>ctualiza</a:t>
            </a:r>
            <a:r>
              <a:rPr lang="ro-RO" sz="2000" b="1" u="sng" dirty="0" smtClean="0">
                <a:solidFill>
                  <a:srgbClr val="C00000"/>
                </a:solidFill>
                <a:latin typeface="Arial" pitchFamily="34" charset="0"/>
                <a:cs typeface="Arial" pitchFamily="34" charset="0"/>
              </a:rPr>
              <a:t>rea permanentă a</a:t>
            </a:r>
            <a:r>
              <a:rPr lang="vi-VN" sz="2000" b="1" u="sng" dirty="0" smtClean="0">
                <a:solidFill>
                  <a:srgbClr val="C00000"/>
                </a:solidFill>
                <a:latin typeface="Arial" pitchFamily="34" charset="0"/>
                <a:cs typeface="Arial" pitchFamily="34" charset="0"/>
              </a:rPr>
              <a:t> software-ul anti-virus. </a:t>
            </a:r>
            <a:endParaRPr lang="en-GB" sz="2000" b="1" u="sng" dirty="0" smtClean="0">
              <a:solidFill>
                <a:srgbClr val="C00000"/>
              </a:solidFill>
              <a:latin typeface="Arial" pitchFamily="34" charset="0"/>
              <a:cs typeface="Arial" pitchFamily="34" charset="0"/>
            </a:endParaRPr>
          </a:p>
          <a:p>
            <a:r>
              <a:rPr lang="vi-VN" sz="2000" dirty="0" smtClean="0">
                <a:solidFill>
                  <a:schemeClr val="tx1"/>
                </a:solidFill>
                <a:latin typeface="Arial" pitchFamily="34" charset="0"/>
                <a:cs typeface="Arial" pitchFamily="34" charset="0"/>
              </a:rPr>
              <a:t>Există multe opțiuni comerciale și gratuite. </a:t>
            </a:r>
            <a:endParaRPr lang="en-GB" sz="2000" dirty="0" smtClean="0">
              <a:solidFill>
                <a:schemeClr val="tx1"/>
              </a:solidFill>
              <a:latin typeface="Arial" pitchFamily="34" charset="0"/>
              <a:cs typeface="Arial" pitchFamily="34" charset="0"/>
            </a:endParaRPr>
          </a:p>
          <a:p>
            <a:r>
              <a:rPr lang="vi-VN" sz="2000" u="sng" dirty="0" smtClean="0">
                <a:solidFill>
                  <a:srgbClr val="C00000"/>
                </a:solidFill>
                <a:latin typeface="Arial" pitchFamily="34" charset="0"/>
                <a:cs typeface="Arial" pitchFamily="34" charset="0"/>
              </a:rPr>
              <a:t>Contacta</a:t>
            </a:r>
            <a:r>
              <a:rPr lang="ro-RO" sz="2000" u="sng" dirty="0" smtClean="0">
                <a:solidFill>
                  <a:srgbClr val="C00000"/>
                </a:solidFill>
                <a:latin typeface="Arial" pitchFamily="34" charset="0"/>
                <a:cs typeface="Arial" pitchFamily="34" charset="0"/>
              </a:rPr>
              <a:t>rea</a:t>
            </a:r>
            <a:r>
              <a:rPr lang="vi-VN" sz="2000" u="sng" dirty="0" smtClean="0">
                <a:solidFill>
                  <a:srgbClr val="C00000"/>
                </a:solidFill>
                <a:latin typeface="Arial" pitchFamily="34" charset="0"/>
                <a:cs typeface="Arial" pitchFamily="34" charset="0"/>
              </a:rPr>
              <a:t> profesionistul</a:t>
            </a:r>
            <a:r>
              <a:rPr lang="ro-RO" sz="2000" u="sng" dirty="0" smtClean="0">
                <a:solidFill>
                  <a:srgbClr val="C00000"/>
                </a:solidFill>
                <a:latin typeface="Arial" pitchFamily="34" charset="0"/>
                <a:cs typeface="Arial" pitchFamily="34" charset="0"/>
              </a:rPr>
              <a:t>ui</a:t>
            </a:r>
            <a:r>
              <a:rPr lang="vi-VN" sz="2000" u="sng" dirty="0" smtClean="0">
                <a:solidFill>
                  <a:srgbClr val="C00000"/>
                </a:solidFill>
                <a:latin typeface="Arial" pitchFamily="34" charset="0"/>
                <a:cs typeface="Arial" pitchFamily="34" charset="0"/>
              </a:rPr>
              <a:t> de asistență tehnologică pentru</a:t>
            </a:r>
            <a:r>
              <a:rPr lang="ro-RO" sz="2000" u="sng" dirty="0" smtClean="0">
                <a:solidFill>
                  <a:srgbClr val="C00000"/>
                </a:solidFill>
                <a:latin typeface="Arial" pitchFamily="34" charset="0"/>
                <a:cs typeface="Arial" pitchFamily="34" charset="0"/>
              </a:rPr>
              <a:t> asigurarea rețelei informatice a unității școlare!</a:t>
            </a:r>
            <a:endParaRPr lang="en-GB" sz="2000" u="sng" dirty="0" smtClean="0">
              <a:solidFill>
                <a:srgbClr val="C00000"/>
              </a:solidFill>
              <a:latin typeface="Arial" pitchFamily="34" charset="0"/>
              <a:cs typeface="Arial" pitchFamily="34" charset="0"/>
            </a:endParaRPr>
          </a:p>
          <a:p>
            <a:endParaRPr lang="ro-RO" b="1" u="sng" dirty="0">
              <a:solidFill>
                <a:srgbClr val="FF0000"/>
              </a:solidFill>
            </a:endParaRPr>
          </a:p>
        </p:txBody>
      </p:sp>
      <p:pic>
        <p:nvPicPr>
          <p:cNvPr id="4" name="Picture 15"/>
          <p:cNvPicPr>
            <a:picLocks noChangeAspect="1"/>
          </p:cNvPicPr>
          <p:nvPr/>
        </p:nvPicPr>
        <p:blipFill>
          <a:blip r:embed="rId2" cstate="print"/>
          <a:srcRect/>
          <a:stretch>
            <a:fillRect/>
          </a:stretch>
        </p:blipFill>
        <p:spPr bwMode="auto">
          <a:xfrm>
            <a:off x="4267200" y="4445000"/>
            <a:ext cx="4572000" cy="241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ro-RO" sz="3100" dirty="0" smtClean="0">
                <a:solidFill>
                  <a:schemeClr val="tx1"/>
                </a:solidFill>
                <a:latin typeface="Arial Black" pitchFamily="34" charset="0"/>
                <a:cs typeface="Calibri" pitchFamily="34" charset="0"/>
              </a:rPr>
              <a:t>SECURITATEA CIBERNETICĂ</a:t>
            </a:r>
            <a:r>
              <a:rPr lang="ro-RO" sz="5400" dirty="0" smtClean="0">
                <a:solidFill>
                  <a:schemeClr val="tx1"/>
                </a:solidFill>
                <a:latin typeface="Arial Black" pitchFamily="34" charset="0"/>
                <a:cs typeface="Calibri" pitchFamily="34" charset="0"/>
              </a:rPr>
              <a:t/>
            </a:r>
            <a:br>
              <a:rPr lang="ro-RO" sz="5400" dirty="0" smtClean="0">
                <a:solidFill>
                  <a:schemeClr val="tx1"/>
                </a:solidFill>
                <a:latin typeface="Arial Black" pitchFamily="34" charset="0"/>
                <a:cs typeface="Calibri" pitchFamily="34" charset="0"/>
              </a:rPr>
            </a:br>
            <a:r>
              <a:rPr lang="ro-RO" dirty="0" smtClean="0">
                <a:solidFill>
                  <a:schemeClr val="tx1"/>
                </a:solidFill>
                <a:latin typeface="Arial" pitchFamily="34" charset="0"/>
                <a:cs typeface="Arial" pitchFamily="34" charset="0"/>
              </a:rPr>
              <a:t> </a:t>
            </a:r>
            <a:endParaRPr lang="ro-RO" sz="2400" dirty="0"/>
          </a:p>
        </p:txBody>
      </p:sp>
      <p:sp>
        <p:nvSpPr>
          <p:cNvPr id="2" name="Content Placeholder 1"/>
          <p:cNvSpPr>
            <a:spLocks noGrp="1"/>
          </p:cNvSpPr>
          <p:nvPr>
            <p:ph idx="1"/>
          </p:nvPr>
        </p:nvSpPr>
        <p:spPr>
          <a:xfrm>
            <a:off x="872067" y="1828800"/>
            <a:ext cx="7408333" cy="4297363"/>
          </a:xfrm>
        </p:spPr>
        <p:txBody>
          <a:bodyPr/>
          <a:lstStyle/>
          <a:p>
            <a:endParaRPr lang="ro-RO" dirty="0" smtClean="0"/>
          </a:p>
          <a:p>
            <a:endParaRPr lang="ro-RO" dirty="0"/>
          </a:p>
        </p:txBody>
      </p:sp>
      <p:sp>
        <p:nvSpPr>
          <p:cNvPr id="5" name="Rectangle 4"/>
          <p:cNvSpPr/>
          <p:nvPr/>
        </p:nvSpPr>
        <p:spPr>
          <a:xfrm>
            <a:off x="533400" y="1752600"/>
            <a:ext cx="7924800" cy="2277547"/>
          </a:xfrm>
          <a:prstGeom prst="rect">
            <a:avLst/>
          </a:prstGeom>
        </p:spPr>
        <p:txBody>
          <a:bodyPr wrap="square">
            <a:spAutoFit/>
          </a:bodyPr>
          <a:lstStyle/>
          <a:p>
            <a:r>
              <a:rPr lang="ro-RO" sz="2000" b="1" u="sng" dirty="0" smtClean="0">
                <a:solidFill>
                  <a:srgbClr val="C00000"/>
                </a:solidFill>
                <a:latin typeface="Arial" pitchFamily="34" charset="0"/>
                <a:cs typeface="Arial" pitchFamily="34" charset="0"/>
              </a:rPr>
              <a:t>  Instalarea  unui firewall care  funcționează ca o barieră între computer și  rețeaua informatică din școală și a unui blocator pop-up. </a:t>
            </a:r>
            <a:endParaRPr lang="ro-RO" sz="2000" b="1" dirty="0" smtClean="0">
              <a:solidFill>
                <a:srgbClr val="C00000"/>
              </a:solidFill>
              <a:latin typeface="Arial" pitchFamily="34" charset="0"/>
              <a:cs typeface="Arial" pitchFamily="34" charset="0"/>
            </a:endParaRPr>
          </a:p>
          <a:p>
            <a:r>
              <a:rPr lang="ro-RO" sz="1400" b="1" dirty="0" smtClean="0">
                <a:latin typeface="Arial" pitchFamily="34" charset="0"/>
                <a:cs typeface="Arial" pitchFamily="34" charset="0"/>
              </a:rPr>
              <a:t>Hackerii pot utiliza internetul pentru a găsi vulnerabilități și a instala aplicații pe calculatoare.</a:t>
            </a:r>
          </a:p>
          <a:p>
            <a:r>
              <a:rPr lang="ro-RO" sz="1400" b="1" dirty="0" smtClean="0">
                <a:latin typeface="Arial" pitchFamily="34" charset="0"/>
                <a:cs typeface="Arial" pitchFamily="34" charset="0"/>
              </a:rPr>
              <a:t> Un firewall previne multe conexiuni ale hackerilor la computer. </a:t>
            </a:r>
            <a:endParaRPr lang="ro-RO" sz="2000" b="1" dirty="0" smtClean="0">
              <a:solidFill>
                <a:srgbClr val="C00000"/>
              </a:solidFill>
              <a:latin typeface="Arial" pitchFamily="34" charset="0"/>
              <a:cs typeface="Arial" pitchFamily="34" charset="0"/>
            </a:endParaRPr>
          </a:p>
          <a:p>
            <a:r>
              <a:rPr lang="ro-RO" sz="2000" b="1" u="sng" dirty="0" smtClean="0">
                <a:solidFill>
                  <a:srgbClr val="C00000"/>
                </a:solidFill>
                <a:latin typeface="Arial" pitchFamily="34" charset="0"/>
                <a:cs typeface="Arial" pitchFamily="34" charset="0"/>
              </a:rPr>
              <a:t>Firewall-urile filtrează pachetele de rețea care intră sau părăsesc computerul</a:t>
            </a:r>
            <a:r>
              <a:rPr lang="en-GB" sz="2000" b="1" u="sng" dirty="0" smtClean="0">
                <a:solidFill>
                  <a:srgbClr val="C00000"/>
                </a:solidFill>
                <a:latin typeface="Arial" pitchFamily="34" charset="0"/>
                <a:cs typeface="Arial" pitchFamily="34" charset="0"/>
              </a:rPr>
              <a:t>.</a:t>
            </a:r>
            <a:endParaRPr lang="en-GB" sz="2000" b="1" u="sng" dirty="0">
              <a:solidFill>
                <a:srgbClr val="C00000"/>
              </a:solidFill>
              <a:latin typeface="Arial" pitchFamily="34" charset="0"/>
              <a:cs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3733800" y="3886200"/>
            <a:ext cx="4765675" cy="259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261872"/>
          </a:xfrm>
        </p:spPr>
        <p:txBody>
          <a:bodyPr>
            <a:normAutofit fontScale="90000"/>
          </a:bodyPr>
          <a:lstStyle/>
          <a:p>
            <a:r>
              <a:rPr lang="ro-RO" sz="2800" dirty="0" smtClean="0">
                <a:solidFill>
                  <a:schemeClr val="tx1"/>
                </a:solidFill>
                <a:latin typeface="Arial Black" pitchFamily="34" charset="0"/>
                <a:cs typeface="Calibri" pitchFamily="34" charset="0"/>
              </a:rPr>
              <a:t>SECURITATEA CIBERNETICĂ</a:t>
            </a:r>
            <a:br>
              <a:rPr lang="ro-RO" sz="2800" dirty="0" smtClean="0">
                <a:solidFill>
                  <a:schemeClr val="tx1"/>
                </a:solidFill>
                <a:latin typeface="Arial Black" pitchFamily="34" charset="0"/>
                <a:cs typeface="Calibri" pitchFamily="34" charset="0"/>
              </a:rPr>
            </a:br>
            <a:r>
              <a:rPr lang="ro-RO" sz="2800" dirty="0" smtClean="0">
                <a:solidFill>
                  <a:schemeClr val="tx1"/>
                </a:solidFill>
                <a:latin typeface="Arial Black" pitchFamily="34" charset="0"/>
                <a:cs typeface="Calibri" pitchFamily="34" charset="0"/>
              </a:rPr>
              <a:t>Autentificarea</a:t>
            </a:r>
            <a:r>
              <a:rPr lang="ro-RO" sz="6000" dirty="0" smtClean="0">
                <a:solidFill>
                  <a:schemeClr val="tx1"/>
                </a:solidFill>
                <a:latin typeface="Arial Black" pitchFamily="34" charset="0"/>
                <a:cs typeface="Calibri" pitchFamily="34" charset="0"/>
              </a:rPr>
              <a:t/>
            </a:r>
            <a:br>
              <a:rPr lang="ro-RO" sz="6000" dirty="0" smtClean="0">
                <a:solidFill>
                  <a:schemeClr val="tx1"/>
                </a:solidFill>
                <a:latin typeface="Arial Black" pitchFamily="34" charset="0"/>
                <a:cs typeface="Calibri" pitchFamily="34" charset="0"/>
              </a:rPr>
            </a:br>
            <a:endParaRPr lang="ro-RO" sz="2400" dirty="0">
              <a:latin typeface="Arial" pitchFamily="34" charset="0"/>
              <a:cs typeface="Arial" pitchFamily="34" charset="0"/>
            </a:endParaRPr>
          </a:p>
        </p:txBody>
      </p:sp>
      <p:sp>
        <p:nvSpPr>
          <p:cNvPr id="4" name="Rounded Rectangle 3"/>
          <p:cNvSpPr/>
          <p:nvPr/>
        </p:nvSpPr>
        <p:spPr>
          <a:xfrm>
            <a:off x="3962400" y="4953000"/>
            <a:ext cx="2209800" cy="533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Arial" pitchFamily="34" charset="0"/>
                <a:cs typeface="Arial" pitchFamily="34" charset="0"/>
              </a:rPr>
              <a:t>DE LA DISTANȚĂ</a:t>
            </a:r>
            <a:endParaRPr lang="ro-RO" b="1" dirty="0">
              <a:solidFill>
                <a:schemeClr val="tx1"/>
              </a:solidFill>
              <a:latin typeface="Arial" pitchFamily="34" charset="0"/>
              <a:cs typeface="Arial" pitchFamily="34" charset="0"/>
            </a:endParaRPr>
          </a:p>
        </p:txBody>
      </p:sp>
      <p:sp>
        <p:nvSpPr>
          <p:cNvPr id="5" name="Rounded Rectangle 4"/>
          <p:cNvSpPr/>
          <p:nvPr/>
        </p:nvSpPr>
        <p:spPr>
          <a:xfrm>
            <a:off x="609600" y="2971800"/>
            <a:ext cx="2133600" cy="685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Arial" pitchFamily="34" charset="0"/>
                <a:cs typeface="Arial" pitchFamily="34" charset="0"/>
              </a:rPr>
              <a:t>BIOMETRICĂ</a:t>
            </a:r>
            <a:endParaRPr lang="ro-RO" b="1" dirty="0">
              <a:solidFill>
                <a:schemeClr val="tx1"/>
              </a:solidFill>
              <a:latin typeface="Arial" pitchFamily="34" charset="0"/>
              <a:cs typeface="Arial" pitchFamily="34" charset="0"/>
            </a:endParaRPr>
          </a:p>
        </p:txBody>
      </p:sp>
      <p:sp>
        <p:nvSpPr>
          <p:cNvPr id="6" name="Rounded Rectangle 5"/>
          <p:cNvSpPr/>
          <p:nvPr/>
        </p:nvSpPr>
        <p:spPr>
          <a:xfrm>
            <a:off x="6096000" y="3581400"/>
            <a:ext cx="2514600" cy="533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Arial" pitchFamily="34" charset="0"/>
                <a:cs typeface="Arial" pitchFamily="34" charset="0"/>
              </a:rPr>
              <a:t>ÎN DOI PAȘI/</a:t>
            </a:r>
          </a:p>
          <a:p>
            <a:pPr algn="ctr"/>
            <a:r>
              <a:rPr lang="ro-RO" b="1" dirty="0" smtClean="0">
                <a:solidFill>
                  <a:schemeClr val="tx1"/>
                </a:solidFill>
                <a:latin typeface="Arial" pitchFamily="34" charset="0"/>
                <a:cs typeface="Arial" pitchFamily="34" charset="0"/>
              </a:rPr>
              <a:t>MULTIFACTORIALĂ</a:t>
            </a:r>
            <a:endParaRPr lang="ro-RO" b="1" dirty="0">
              <a:solidFill>
                <a:schemeClr val="tx1"/>
              </a:solidFill>
              <a:latin typeface="Arial" pitchFamily="34" charset="0"/>
              <a:cs typeface="Arial" pitchFamily="34" charset="0"/>
            </a:endParaRPr>
          </a:p>
        </p:txBody>
      </p:sp>
      <p:sp>
        <p:nvSpPr>
          <p:cNvPr id="7" name="Rounded Rectangle 6"/>
          <p:cNvSpPr/>
          <p:nvPr/>
        </p:nvSpPr>
        <p:spPr>
          <a:xfrm>
            <a:off x="685800" y="1524000"/>
            <a:ext cx="2133600" cy="685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Arial" pitchFamily="34" charset="0"/>
                <a:cs typeface="Arial" pitchFamily="34" charset="0"/>
              </a:rPr>
              <a:t>PAROLĂ,    </a:t>
            </a:r>
          </a:p>
          <a:p>
            <a:pPr algn="ctr"/>
            <a:endParaRPr lang="ro-RO" b="1" dirty="0">
              <a:solidFill>
                <a:schemeClr val="tx1"/>
              </a:solidFill>
              <a:latin typeface="Arial" pitchFamily="34" charset="0"/>
              <a:cs typeface="Arial" pitchFamily="34" charset="0"/>
            </a:endParaRPr>
          </a:p>
        </p:txBody>
      </p:sp>
      <p:sp>
        <p:nvSpPr>
          <p:cNvPr id="9" name="Rounded Rectangle 8"/>
          <p:cNvSpPr/>
          <p:nvPr/>
        </p:nvSpPr>
        <p:spPr>
          <a:xfrm>
            <a:off x="2514600" y="2133600"/>
            <a:ext cx="2133600" cy="685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L1A$mwTF0S </a:t>
            </a:r>
            <a:endParaRPr lang="ro-RO" b="1" dirty="0">
              <a:solidFill>
                <a:schemeClr val="tx1"/>
              </a:solidFill>
              <a:latin typeface="Arial" pitchFamily="34" charset="0"/>
              <a:cs typeface="Arial" pitchFamily="34" charset="0"/>
            </a:endParaRPr>
          </a:p>
        </p:txBody>
      </p:sp>
      <p:sp>
        <p:nvSpPr>
          <p:cNvPr id="10" name="Rounded Rectangle 9"/>
          <p:cNvSpPr/>
          <p:nvPr/>
        </p:nvSpPr>
        <p:spPr>
          <a:xfrm>
            <a:off x="609600" y="4495800"/>
            <a:ext cx="2133600" cy="685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Arial" pitchFamily="34" charset="0"/>
                <a:cs typeface="Arial" pitchFamily="34" charset="0"/>
              </a:rPr>
              <a:t>TOKEN    </a:t>
            </a:r>
          </a:p>
          <a:p>
            <a:pPr algn="ctr"/>
            <a:endParaRPr lang="ro-RO" b="1" dirty="0">
              <a:solidFill>
                <a:schemeClr val="tx1"/>
              </a:solidFill>
              <a:latin typeface="Arial" pitchFamily="34" charset="0"/>
              <a:cs typeface="Arial" pitchFamily="34" charset="0"/>
            </a:endParaRPr>
          </a:p>
        </p:txBody>
      </p:sp>
      <p:sp>
        <p:nvSpPr>
          <p:cNvPr id="11" name="Rounded Rectangle 10"/>
          <p:cNvSpPr/>
          <p:nvPr/>
        </p:nvSpPr>
        <p:spPr>
          <a:xfrm>
            <a:off x="2514600" y="3505200"/>
            <a:ext cx="2133600" cy="685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Arial" pitchFamily="34" charset="0"/>
                <a:cs typeface="Arial" pitchFamily="34" charset="0"/>
              </a:rPr>
              <a:t>Iris, Retină, Trăsături faciale</a:t>
            </a:r>
            <a:endParaRPr lang="ro-RO" b="1" dirty="0">
              <a:solidFill>
                <a:schemeClr val="tx1"/>
              </a:solidFill>
              <a:latin typeface="Arial" pitchFamily="34" charset="0"/>
              <a:cs typeface="Arial" pitchFamily="34" charset="0"/>
            </a:endParaRPr>
          </a:p>
        </p:txBody>
      </p:sp>
      <p:sp>
        <p:nvSpPr>
          <p:cNvPr id="6146" name="AutoShape 2" descr="Imagini pentru imagini cu ochi de desen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p>
        </p:txBody>
      </p:sp>
      <p:sp>
        <p:nvSpPr>
          <p:cNvPr id="13" name="Rounded Rectangle 12"/>
          <p:cNvSpPr/>
          <p:nvPr/>
        </p:nvSpPr>
        <p:spPr>
          <a:xfrm>
            <a:off x="609600" y="5867400"/>
            <a:ext cx="2743200" cy="685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Arial" pitchFamily="34" charset="0"/>
                <a:cs typeface="Arial" pitchFamily="34" charset="0"/>
              </a:rPr>
              <a:t> SEMNALE SONORE </a:t>
            </a:r>
          </a:p>
          <a:p>
            <a:pPr algn="ctr"/>
            <a:endParaRPr lang="ro-RO" b="1" dirty="0">
              <a:solidFill>
                <a:schemeClr val="tx1"/>
              </a:solidFill>
              <a:latin typeface="Arial" pitchFamily="34" charset="0"/>
              <a:cs typeface="Arial" pitchFamily="34" charset="0"/>
            </a:endParaRPr>
          </a:p>
        </p:txBody>
      </p:sp>
      <p:cxnSp>
        <p:nvCxnSpPr>
          <p:cNvPr id="15" name="Curved Connector 14"/>
          <p:cNvCxnSpPr/>
          <p:nvPr/>
        </p:nvCxnSpPr>
        <p:spPr>
          <a:xfrm rot="16200000" flipH="1">
            <a:off x="4838700" y="3086100"/>
            <a:ext cx="1219200" cy="99060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sz="2800" dirty="0" smtClean="0">
                <a:solidFill>
                  <a:schemeClr val="tx1"/>
                </a:solidFill>
                <a:latin typeface="Arial Black" pitchFamily="34" charset="0"/>
                <a:cs typeface="Calibri" pitchFamily="34" charset="0"/>
              </a:rPr>
              <a:t>SECURITATEA CIBERNETICĂ</a:t>
            </a:r>
            <a:r>
              <a:rPr lang="ro-RO" sz="6000" dirty="0" smtClean="0">
                <a:solidFill>
                  <a:schemeClr val="tx1"/>
                </a:solidFill>
                <a:latin typeface="Arial Black" pitchFamily="34" charset="0"/>
                <a:cs typeface="Calibri" pitchFamily="34" charset="0"/>
              </a:rPr>
              <a:t/>
            </a:r>
            <a:br>
              <a:rPr lang="ro-RO" sz="6000" dirty="0" smtClean="0">
                <a:solidFill>
                  <a:schemeClr val="tx1"/>
                </a:solidFill>
                <a:latin typeface="Arial Black" pitchFamily="34" charset="0"/>
                <a:cs typeface="Calibri" pitchFamily="34" charset="0"/>
              </a:rPr>
            </a:br>
            <a:endParaRPr lang="ro-RO" sz="2400" dirty="0">
              <a:latin typeface="Arial" pitchFamily="34" charset="0"/>
              <a:cs typeface="Arial" pitchFamily="34" charset="0"/>
            </a:endParaRPr>
          </a:p>
        </p:txBody>
      </p:sp>
      <p:sp>
        <p:nvSpPr>
          <p:cNvPr id="2" name="Content Placeholder 1"/>
          <p:cNvSpPr>
            <a:spLocks noGrp="1"/>
          </p:cNvSpPr>
          <p:nvPr>
            <p:ph idx="1"/>
          </p:nvPr>
        </p:nvSpPr>
        <p:spPr>
          <a:xfrm>
            <a:off x="872067" y="1600200"/>
            <a:ext cx="7408333" cy="4525963"/>
          </a:xfrm>
        </p:spPr>
        <p:txBody>
          <a:bodyPr>
            <a:normAutofit fontScale="92500" lnSpcReduction="20000"/>
          </a:bodyPr>
          <a:lstStyle/>
          <a:p>
            <a:pPr algn="just"/>
            <a:r>
              <a:rPr lang="ro-RO" sz="2200" b="1" dirty="0" smtClean="0">
                <a:solidFill>
                  <a:srgbClr val="C00000"/>
                </a:solidFill>
                <a:latin typeface="Arial" pitchFamily="34" charset="0"/>
                <a:cs typeface="Arial" pitchFamily="34" charset="0"/>
              </a:rPr>
              <a:t>Autentificarea prin  PAROLE</a:t>
            </a:r>
          </a:p>
          <a:p>
            <a:pPr algn="just"/>
            <a:r>
              <a:rPr lang="ro-RO" sz="2200" dirty="0" smtClean="0">
                <a:solidFill>
                  <a:schemeClr val="tx1"/>
                </a:solidFill>
                <a:latin typeface="Arial" pitchFamily="34" charset="0"/>
                <a:cs typeface="Arial" pitchFamily="34" charset="0"/>
              </a:rPr>
              <a:t>Resursa umană trebuie informată despre Standarde DE ÎNTOCMIRE a unei parole:</a:t>
            </a:r>
            <a:endParaRPr lang="en-GB" sz="2200" dirty="0" smtClean="0">
              <a:solidFill>
                <a:schemeClr val="tx1"/>
              </a:solidFill>
              <a:latin typeface="Arial" pitchFamily="34" charset="0"/>
              <a:cs typeface="Arial" pitchFamily="34" charset="0"/>
            </a:endParaRPr>
          </a:p>
          <a:p>
            <a:pPr algn="just">
              <a:buNone/>
            </a:pPr>
            <a:r>
              <a:rPr lang="ro-RO" sz="2200" dirty="0" smtClean="0">
                <a:solidFill>
                  <a:schemeClr val="tx1"/>
                </a:solidFill>
                <a:latin typeface="Arial" pitchFamily="34" charset="0"/>
                <a:cs typeface="Arial" pitchFamily="34" charset="0"/>
              </a:rPr>
              <a:t>1. Lungime de cel puțin zece caractere </a:t>
            </a:r>
            <a:endParaRPr lang="en-GB" sz="2200" dirty="0" smtClean="0">
              <a:solidFill>
                <a:schemeClr val="tx1"/>
              </a:solidFill>
              <a:latin typeface="Arial" pitchFamily="34" charset="0"/>
              <a:cs typeface="Arial" pitchFamily="34" charset="0"/>
            </a:endParaRPr>
          </a:p>
          <a:p>
            <a:pPr algn="just">
              <a:buNone/>
            </a:pPr>
            <a:r>
              <a:rPr lang="ro-RO" sz="2200" dirty="0" smtClean="0">
                <a:solidFill>
                  <a:schemeClr val="tx1"/>
                </a:solidFill>
                <a:latin typeface="Arial" pitchFamily="34" charset="0"/>
                <a:cs typeface="Arial" pitchFamily="34" charset="0"/>
              </a:rPr>
              <a:t>2. Trebuie să conțină caractere din </a:t>
            </a:r>
            <a:r>
              <a:rPr lang="ro-RO" sz="2200" dirty="0" smtClean="0">
                <a:solidFill>
                  <a:srgbClr val="C00000"/>
                </a:solidFill>
                <a:latin typeface="Arial" pitchFamily="34" charset="0"/>
                <a:cs typeface="Arial" pitchFamily="34" charset="0"/>
              </a:rPr>
              <a:t>cel puțin două</a:t>
            </a:r>
            <a:r>
              <a:rPr lang="ro-RO" sz="2200" dirty="0" smtClean="0">
                <a:solidFill>
                  <a:schemeClr val="tx1"/>
                </a:solidFill>
                <a:latin typeface="Arial" pitchFamily="34" charset="0"/>
                <a:cs typeface="Arial" pitchFamily="34" charset="0"/>
              </a:rPr>
              <a:t> dintre următoarele </a:t>
            </a:r>
            <a:r>
              <a:rPr lang="ro-RO" sz="2200" dirty="0" smtClean="0">
                <a:solidFill>
                  <a:srgbClr val="C00000"/>
                </a:solidFill>
                <a:latin typeface="Arial" pitchFamily="34" charset="0"/>
                <a:cs typeface="Arial" pitchFamily="34" charset="0"/>
              </a:rPr>
              <a:t>patru tipuri de caractere</a:t>
            </a:r>
            <a:r>
              <a:rPr lang="ro-RO" sz="2200" dirty="0" smtClean="0">
                <a:solidFill>
                  <a:schemeClr val="tx1"/>
                </a:solidFill>
                <a:latin typeface="Arial" pitchFamily="34" charset="0"/>
                <a:cs typeface="Arial" pitchFamily="34" charset="0"/>
              </a:rPr>
              <a:t>: </a:t>
            </a:r>
            <a:endParaRPr lang="en-GB" sz="2200" dirty="0" smtClean="0">
              <a:solidFill>
                <a:schemeClr val="tx1"/>
              </a:solidFill>
              <a:latin typeface="Arial" pitchFamily="34" charset="0"/>
              <a:cs typeface="Arial" pitchFamily="34" charset="0"/>
            </a:endParaRPr>
          </a:p>
          <a:p>
            <a:pPr algn="just">
              <a:buNone/>
            </a:pPr>
            <a:r>
              <a:rPr lang="ro-RO" sz="2200" i="1" dirty="0" smtClean="0">
                <a:solidFill>
                  <a:srgbClr val="C00000"/>
                </a:solidFill>
                <a:latin typeface="Arial" pitchFamily="34" charset="0"/>
                <a:cs typeface="Arial" pitchFamily="34" charset="0"/>
              </a:rPr>
              <a:t>-</a:t>
            </a:r>
            <a:r>
              <a:rPr lang="ro-RO" sz="2200" dirty="0" smtClean="0">
                <a:solidFill>
                  <a:srgbClr val="C00000"/>
                </a:solidFill>
                <a:latin typeface="Arial" pitchFamily="34" charset="0"/>
                <a:cs typeface="Arial" pitchFamily="34" charset="0"/>
              </a:rPr>
              <a:t>Litera mare engleză (A-Z)</a:t>
            </a:r>
          </a:p>
          <a:p>
            <a:pPr algn="just">
              <a:buNone/>
            </a:pPr>
            <a:r>
              <a:rPr lang="ro-RO" sz="2200" dirty="0" smtClean="0">
                <a:solidFill>
                  <a:srgbClr val="C00000"/>
                </a:solidFill>
                <a:latin typeface="Arial" pitchFamily="34" charset="0"/>
                <a:cs typeface="Arial" pitchFamily="34" charset="0"/>
              </a:rPr>
              <a:t>- Minusculă engleză (a-z) </a:t>
            </a:r>
            <a:endParaRPr lang="en-GB" sz="2200" dirty="0" smtClean="0">
              <a:solidFill>
                <a:srgbClr val="C00000"/>
              </a:solidFill>
              <a:latin typeface="Arial" pitchFamily="34" charset="0"/>
              <a:cs typeface="Arial" pitchFamily="34" charset="0"/>
            </a:endParaRPr>
          </a:p>
          <a:p>
            <a:pPr algn="just">
              <a:buNone/>
            </a:pPr>
            <a:r>
              <a:rPr lang="ro-RO" sz="2200" dirty="0" smtClean="0">
                <a:solidFill>
                  <a:srgbClr val="C00000"/>
                </a:solidFill>
                <a:latin typeface="Arial" pitchFamily="34" charset="0"/>
                <a:cs typeface="Arial" pitchFamily="34" charset="0"/>
              </a:rPr>
              <a:t>-Numere (0-9) </a:t>
            </a:r>
          </a:p>
          <a:p>
            <a:pPr algn="just">
              <a:buNone/>
            </a:pPr>
            <a:r>
              <a:rPr lang="ro-RO" sz="2200" dirty="0" smtClean="0">
                <a:solidFill>
                  <a:srgbClr val="C00000"/>
                </a:solidFill>
                <a:latin typeface="Arial" pitchFamily="34" charset="0"/>
                <a:cs typeface="Arial" pitchFamily="34" charset="0"/>
              </a:rPr>
              <a:t>-Caractere speciale non-alfanumerice ($,!,%, ^, ...) </a:t>
            </a:r>
          </a:p>
          <a:p>
            <a:pPr algn="just">
              <a:buNone/>
            </a:pPr>
            <a:r>
              <a:rPr lang="ro-RO" sz="2200" dirty="0" smtClean="0">
                <a:solidFill>
                  <a:srgbClr val="C00000"/>
                </a:solidFill>
                <a:latin typeface="Arial" pitchFamily="34" charset="0"/>
                <a:cs typeface="Arial" pitchFamily="34" charset="0"/>
              </a:rPr>
              <a:t>!</a:t>
            </a:r>
            <a:r>
              <a:rPr lang="ro-RO" sz="2200" dirty="0" smtClean="0">
                <a:solidFill>
                  <a:schemeClr val="tx1"/>
                </a:solidFill>
                <a:latin typeface="Arial" pitchFamily="34" charset="0"/>
                <a:cs typeface="Arial" pitchFamily="34" charset="0"/>
              </a:rPr>
              <a:t>Nu trebuie să conțină numele utilizatorului sau o parte din numele acestuia! </a:t>
            </a:r>
            <a:endParaRPr lang="en-GB" sz="2200" dirty="0" smtClean="0">
              <a:solidFill>
                <a:schemeClr val="tx1"/>
              </a:solidFill>
              <a:latin typeface="Arial" pitchFamily="34" charset="0"/>
              <a:cs typeface="Arial" pitchFamily="34" charset="0"/>
            </a:endParaRPr>
          </a:p>
          <a:p>
            <a:pPr algn="just">
              <a:buNone/>
            </a:pPr>
            <a:r>
              <a:rPr lang="ro-RO" sz="2200" dirty="0" smtClean="0">
                <a:solidFill>
                  <a:srgbClr val="C00000"/>
                </a:solidFill>
                <a:latin typeface="Arial" pitchFamily="34" charset="0"/>
                <a:cs typeface="Arial" pitchFamily="34" charset="0"/>
              </a:rPr>
              <a:t>!</a:t>
            </a:r>
            <a:r>
              <a:rPr lang="ro-RO" sz="2200" dirty="0" smtClean="0">
                <a:solidFill>
                  <a:schemeClr val="tx1"/>
                </a:solidFill>
                <a:latin typeface="Arial" pitchFamily="34" charset="0"/>
                <a:cs typeface="Arial" pitchFamily="34" charset="0"/>
              </a:rPr>
              <a:t>Nu trebuie să conțină informații personale ușor accesibile sau ghicitoare despre familia utilizatorului sau a utilizatorului, cum ar fi ziua de naștere, numele copiilor, adresele etc!</a:t>
            </a:r>
            <a:endParaRPr lang="en-GB" sz="2200" dirty="0" smtClean="0">
              <a:solidFill>
                <a:schemeClr val="tx1"/>
              </a:solidFill>
              <a:latin typeface="Arial" pitchFamily="34" charset="0"/>
              <a:cs typeface="Arial" pitchFamily="34" charset="0"/>
            </a:endParaRPr>
          </a:p>
          <a:p>
            <a:endParaRPr lang="ro-RO"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sz="3100" dirty="0" smtClean="0">
                <a:solidFill>
                  <a:schemeClr val="tx1"/>
                </a:solidFill>
                <a:latin typeface="Arial Black" pitchFamily="34" charset="0"/>
                <a:cs typeface="Calibri" pitchFamily="34" charset="0"/>
              </a:rPr>
              <a:t>SECURITATEA CIBERNETICĂ</a:t>
            </a:r>
            <a:r>
              <a:rPr lang="ro-RO" sz="15600" dirty="0" smtClean="0">
                <a:solidFill>
                  <a:schemeClr val="tx1"/>
                </a:solidFill>
                <a:latin typeface="Arial Black" pitchFamily="34" charset="0"/>
                <a:cs typeface="Calibri" pitchFamily="34" charset="0"/>
              </a:rPr>
              <a:t/>
            </a:r>
            <a:br>
              <a:rPr lang="ro-RO" sz="15600" dirty="0" smtClean="0">
                <a:solidFill>
                  <a:schemeClr val="tx1"/>
                </a:solidFill>
                <a:latin typeface="Arial Black" pitchFamily="34" charset="0"/>
                <a:cs typeface="Calibri" pitchFamily="34" charset="0"/>
              </a:rPr>
            </a:br>
            <a:endParaRPr lang="ro-RO" sz="2200" dirty="0"/>
          </a:p>
        </p:txBody>
      </p:sp>
      <p:sp>
        <p:nvSpPr>
          <p:cNvPr id="2" name="Content Placeholder 1"/>
          <p:cNvSpPr>
            <a:spLocks noGrp="1"/>
          </p:cNvSpPr>
          <p:nvPr>
            <p:ph idx="1"/>
          </p:nvPr>
        </p:nvSpPr>
        <p:spPr>
          <a:xfrm>
            <a:off x="762000" y="1600200"/>
            <a:ext cx="7408333" cy="4800600"/>
          </a:xfrm>
        </p:spPr>
        <p:txBody>
          <a:bodyPr>
            <a:normAutofit fontScale="92500" lnSpcReduction="20000"/>
          </a:bodyPr>
          <a:lstStyle/>
          <a:p>
            <a:pPr algn="just"/>
            <a:r>
              <a:rPr lang="ro-RO" b="1" dirty="0" smtClean="0">
                <a:solidFill>
                  <a:srgbClr val="C00000"/>
                </a:solidFill>
                <a:latin typeface="Arial" pitchFamily="34" charset="0"/>
                <a:cs typeface="Arial" pitchFamily="34" charset="0"/>
              </a:rPr>
              <a:t>Reguli de utilizare a parolei pentru rețeaua informatică a școlii:</a:t>
            </a:r>
          </a:p>
          <a:p>
            <a:pPr algn="just"/>
            <a:r>
              <a:rPr lang="ro-RO" b="1" dirty="0" smtClean="0">
                <a:solidFill>
                  <a:schemeClr val="tx1"/>
                </a:solidFill>
                <a:latin typeface="Arial" pitchFamily="34" charset="0"/>
                <a:cs typeface="Arial" pitchFamily="34" charset="0"/>
              </a:rPr>
              <a:t>Trebuie utilizată de o singură persoană! </a:t>
            </a:r>
            <a:endParaRPr lang="en-GB" b="1" dirty="0" smtClean="0">
              <a:solidFill>
                <a:schemeClr val="tx1"/>
              </a:solidFill>
              <a:latin typeface="Arial" pitchFamily="34" charset="0"/>
              <a:cs typeface="Arial" pitchFamily="34" charset="0"/>
            </a:endParaRPr>
          </a:p>
          <a:p>
            <a:pPr algn="just"/>
            <a:r>
              <a:rPr lang="ro-RO" b="1" u="sng" dirty="0" smtClean="0">
                <a:solidFill>
                  <a:srgbClr val="C00000"/>
                </a:solidFill>
                <a:latin typeface="Arial" pitchFamily="34" charset="0"/>
                <a:cs typeface="Arial" pitchFamily="34" charset="0"/>
              </a:rPr>
              <a:t>Este Secretă</a:t>
            </a:r>
            <a:r>
              <a:rPr lang="ro-RO" b="1" dirty="0" smtClean="0">
                <a:solidFill>
                  <a:schemeClr val="tx1"/>
                </a:solidFill>
                <a:latin typeface="Arial" pitchFamily="34" charset="0"/>
                <a:cs typeface="Arial" pitchFamily="34" charset="0"/>
              </a:rPr>
              <a:t>: nu este stocată în text clar nicăieri, inclusiv pe notele Post-It®! </a:t>
            </a:r>
            <a:endParaRPr lang="en-GB" b="1" dirty="0" smtClean="0">
              <a:solidFill>
                <a:schemeClr val="tx1"/>
              </a:solidFill>
              <a:latin typeface="Arial" pitchFamily="34" charset="0"/>
              <a:cs typeface="Arial" pitchFamily="34" charset="0"/>
            </a:endParaRPr>
          </a:p>
          <a:p>
            <a:pPr algn="just"/>
            <a:r>
              <a:rPr lang="ro-RO" b="1" dirty="0" smtClean="0">
                <a:solidFill>
                  <a:schemeClr val="tx1"/>
                </a:solidFill>
                <a:latin typeface="Arial" pitchFamily="34" charset="0"/>
                <a:cs typeface="Arial" pitchFamily="34" charset="0"/>
              </a:rPr>
              <a:t>Ușor de reamintit!</a:t>
            </a:r>
            <a:endParaRPr lang="en-GB" b="1" dirty="0" smtClean="0">
              <a:solidFill>
                <a:schemeClr val="tx1"/>
              </a:solidFill>
              <a:latin typeface="Arial" pitchFamily="34" charset="0"/>
              <a:cs typeface="Arial" pitchFamily="34" charset="0"/>
            </a:endParaRPr>
          </a:p>
          <a:p>
            <a:pPr algn="just"/>
            <a:r>
              <a:rPr lang="ro-RO" b="1" dirty="0" smtClean="0">
                <a:solidFill>
                  <a:schemeClr val="tx1"/>
                </a:solidFill>
                <a:latin typeface="Arial" pitchFamily="34" charset="0"/>
                <a:cs typeface="Arial" pitchFamily="34" charset="0"/>
              </a:rPr>
              <a:t>Greu de ghicit de către o persoană sau un program</a:t>
            </a:r>
          </a:p>
          <a:p>
            <a:pPr algn="just"/>
            <a:r>
              <a:rPr lang="ro-RO" b="1" dirty="0" smtClean="0">
                <a:solidFill>
                  <a:schemeClr val="tx1"/>
                </a:solidFill>
                <a:latin typeface="Arial" pitchFamily="34" charset="0"/>
                <a:cs typeface="Arial" pitchFamily="34" charset="0"/>
              </a:rPr>
              <a:t> într-un timp rezonabil, cum ar fi câteva săptămâni. </a:t>
            </a:r>
            <a:endParaRPr lang="en-GB" b="1" dirty="0" smtClean="0">
              <a:solidFill>
                <a:schemeClr val="tx1"/>
              </a:solidFill>
              <a:latin typeface="Arial" pitchFamily="34" charset="0"/>
              <a:cs typeface="Arial" pitchFamily="34" charset="0"/>
            </a:endParaRPr>
          </a:p>
          <a:p>
            <a:pPr algn="just"/>
            <a:r>
              <a:rPr lang="ro-RO" b="1" u="sng" dirty="0" smtClean="0">
                <a:solidFill>
                  <a:srgbClr val="C00000"/>
                </a:solidFill>
                <a:latin typeface="Arial" pitchFamily="34" charset="0"/>
                <a:cs typeface="Arial" pitchFamily="34" charset="0"/>
              </a:rPr>
              <a:t>Schimbată regulat! </a:t>
            </a:r>
            <a:endParaRPr lang="en-GB" b="1" u="sng" dirty="0" smtClean="0">
              <a:solidFill>
                <a:srgbClr val="C00000"/>
              </a:solidFill>
              <a:latin typeface="Arial" pitchFamily="34" charset="0"/>
              <a:cs typeface="Arial" pitchFamily="34" charset="0"/>
            </a:endParaRPr>
          </a:p>
          <a:p>
            <a:pPr algn="just"/>
            <a:r>
              <a:rPr lang="ro-RO" b="1" dirty="0" smtClean="0">
                <a:solidFill>
                  <a:schemeClr val="tx1"/>
                </a:solidFill>
                <a:latin typeface="Arial" pitchFamily="34" charset="0"/>
                <a:cs typeface="Arial" pitchFamily="34" charset="0"/>
              </a:rPr>
              <a:t>Dacă o parolă este introdusă în câmpul de utilizator, aceste încercări apar de obicei în jurnalele de sistem.</a:t>
            </a:r>
            <a:endParaRPr lang="en-GB" b="1" dirty="0" smtClean="0">
              <a:solidFill>
                <a:schemeClr val="tx1"/>
              </a:solidFill>
              <a:latin typeface="Arial" pitchFamily="34" charset="0"/>
              <a:cs typeface="Arial" pitchFamily="34" charset="0"/>
            </a:endParaRPr>
          </a:p>
          <a:p>
            <a:endParaRPr lang="ro-RO"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957072"/>
          </a:xfrm>
        </p:spPr>
        <p:txBody>
          <a:bodyPr>
            <a:normAutofit/>
          </a:bodyPr>
          <a:lstStyle/>
          <a:p>
            <a:r>
              <a:rPr lang="ro-RO" sz="3100" dirty="0" smtClean="0">
                <a:solidFill>
                  <a:schemeClr val="tx1"/>
                </a:solidFill>
                <a:latin typeface="Arial Black" pitchFamily="34" charset="0"/>
                <a:cs typeface="Calibri" pitchFamily="34" charset="0"/>
              </a:rPr>
              <a:t>SECURITATEA CIBERNETICĂ</a:t>
            </a:r>
            <a:r>
              <a:rPr lang="ro-RO" sz="31200" dirty="0" smtClean="0">
                <a:solidFill>
                  <a:schemeClr val="tx1"/>
                </a:solidFill>
                <a:latin typeface="Arial Black" pitchFamily="34" charset="0"/>
                <a:cs typeface="Calibri" pitchFamily="34" charset="0"/>
              </a:rPr>
              <a:t/>
            </a:r>
            <a:br>
              <a:rPr lang="ro-RO" sz="31200" dirty="0" smtClean="0">
                <a:solidFill>
                  <a:schemeClr val="tx1"/>
                </a:solidFill>
                <a:latin typeface="Arial Black" pitchFamily="34" charset="0"/>
                <a:cs typeface="Calibri" pitchFamily="34" charset="0"/>
              </a:rPr>
            </a:br>
            <a:endParaRPr lang="ro-RO" sz="2400" dirty="0"/>
          </a:p>
        </p:txBody>
      </p:sp>
      <p:sp>
        <p:nvSpPr>
          <p:cNvPr id="2" name="Content Placeholder 1"/>
          <p:cNvSpPr>
            <a:spLocks noGrp="1"/>
          </p:cNvSpPr>
          <p:nvPr>
            <p:ph idx="1"/>
          </p:nvPr>
        </p:nvSpPr>
        <p:spPr>
          <a:xfrm>
            <a:off x="872067" y="1143000"/>
            <a:ext cx="7408333" cy="4983163"/>
          </a:xfrm>
        </p:spPr>
        <p:txBody>
          <a:bodyPr/>
          <a:lstStyle/>
          <a:p>
            <a:r>
              <a:rPr lang="ro-RO" sz="2000" b="1" u="sng" dirty="0" smtClean="0">
                <a:solidFill>
                  <a:srgbClr val="C00000"/>
                </a:solidFill>
                <a:latin typeface="Arial" pitchFamily="34" charset="0"/>
                <a:cs typeface="Arial" pitchFamily="34" charset="0"/>
              </a:rPr>
              <a:t>Educarea elevilor pentru evitarea ingineriei sociale și programelor rău intenționate</a:t>
            </a:r>
          </a:p>
          <a:p>
            <a:pPr algn="just"/>
            <a:r>
              <a:rPr lang="ro-RO" sz="2000" b="1" dirty="0" smtClean="0">
                <a:solidFill>
                  <a:schemeClr val="tx1"/>
                </a:solidFill>
                <a:latin typeface="Arial" pitchFamily="34" charset="0"/>
                <a:cs typeface="Arial" pitchFamily="34" charset="0"/>
              </a:rPr>
              <a:t>Nu se deschid fișiere atașate prin e-mail decât dacă vin de la o persoană de  încredere. </a:t>
            </a:r>
          </a:p>
          <a:p>
            <a:pPr algn="just"/>
            <a:r>
              <a:rPr lang="ro-RO" sz="2000" b="1" dirty="0" smtClean="0">
                <a:solidFill>
                  <a:schemeClr val="tx1"/>
                </a:solidFill>
                <a:latin typeface="Arial" pitchFamily="34" charset="0"/>
                <a:cs typeface="Arial" pitchFamily="34" charset="0"/>
              </a:rPr>
              <a:t>Nu  se face clic pe link-uri din e-mailuri decât dacă sunteți absolut siguri de validitatea lor.</a:t>
            </a:r>
          </a:p>
          <a:p>
            <a:pPr algn="just"/>
            <a:r>
              <a:rPr lang="ro-RO" sz="2000" b="1" dirty="0" smtClean="0">
                <a:solidFill>
                  <a:schemeClr val="tx1"/>
                </a:solidFill>
                <a:latin typeface="Arial" pitchFamily="34" charset="0"/>
                <a:cs typeface="Arial" pitchFamily="34" charset="0"/>
              </a:rPr>
              <a:t>  Se vizitează și / sau descărcă programe din paginile web de încredere...</a:t>
            </a:r>
            <a:r>
              <a:rPr lang="en-US" sz="2000" dirty="0" smtClean="0">
                <a:latin typeface="Arial" pitchFamily="34" charset="0"/>
                <a:ea typeface="ＭＳ Ｐゴシック" pitchFamily="34" charset="-128"/>
              </a:rPr>
              <a:t> </a:t>
            </a:r>
            <a:r>
              <a:rPr lang="en-US" sz="2000" dirty="0" smtClean="0">
                <a:solidFill>
                  <a:srgbClr val="C00000"/>
                </a:solidFill>
                <a:latin typeface="Arial" pitchFamily="34" charset="0"/>
                <a:ea typeface="ＭＳ Ｐゴシック" pitchFamily="34" charset="-128"/>
              </a:rPr>
              <a:t>https://</a:t>
            </a:r>
          </a:p>
          <a:p>
            <a:endParaRPr lang="en-GB" sz="2000" b="1" dirty="0" smtClean="0">
              <a:solidFill>
                <a:schemeClr val="tx1"/>
              </a:solidFill>
              <a:latin typeface="Arial" pitchFamily="34" charset="0"/>
              <a:cs typeface="Arial" pitchFamily="34" charset="0"/>
            </a:endParaRPr>
          </a:p>
          <a:p>
            <a:endParaRPr lang="ro-RO" dirty="0"/>
          </a:p>
        </p:txBody>
      </p:sp>
      <p:pic>
        <p:nvPicPr>
          <p:cNvPr id="4" name="Picture 2"/>
          <p:cNvPicPr>
            <a:picLocks noChangeAspect="1" noChangeArrowheads="1"/>
          </p:cNvPicPr>
          <p:nvPr/>
        </p:nvPicPr>
        <p:blipFill>
          <a:blip r:embed="rId2" cstate="print"/>
          <a:srcRect b="2702"/>
          <a:stretch>
            <a:fillRect/>
          </a:stretch>
        </p:blipFill>
        <p:spPr bwMode="auto">
          <a:xfrm>
            <a:off x="3886200" y="3886200"/>
            <a:ext cx="5029200"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sz="3100" dirty="0" smtClean="0">
                <a:solidFill>
                  <a:schemeClr val="tx1"/>
                </a:solidFill>
                <a:latin typeface="Arial Black" pitchFamily="34" charset="0"/>
                <a:cs typeface="Calibri" pitchFamily="34" charset="0"/>
              </a:rPr>
              <a:t>SECURITATEA CIBERNETICĂ</a:t>
            </a:r>
            <a:r>
              <a:rPr lang="ro-RO" sz="15600" dirty="0" smtClean="0">
                <a:solidFill>
                  <a:schemeClr val="tx1"/>
                </a:solidFill>
                <a:latin typeface="Arial Black" pitchFamily="34" charset="0"/>
                <a:cs typeface="Calibri" pitchFamily="34" charset="0"/>
              </a:rPr>
              <a:t/>
            </a:r>
            <a:br>
              <a:rPr lang="ro-RO" sz="15600" dirty="0" smtClean="0">
                <a:solidFill>
                  <a:schemeClr val="tx1"/>
                </a:solidFill>
                <a:latin typeface="Arial Black" pitchFamily="34" charset="0"/>
                <a:cs typeface="Calibri" pitchFamily="34" charset="0"/>
              </a:rPr>
            </a:br>
            <a:endParaRPr lang="ro-RO" sz="2200" dirty="0"/>
          </a:p>
        </p:txBody>
      </p:sp>
      <p:sp>
        <p:nvSpPr>
          <p:cNvPr id="2" name="Content Placeholder 1"/>
          <p:cNvSpPr>
            <a:spLocks noGrp="1"/>
          </p:cNvSpPr>
          <p:nvPr>
            <p:ph idx="1"/>
          </p:nvPr>
        </p:nvSpPr>
        <p:spPr>
          <a:xfrm>
            <a:off x="762000" y="1600200"/>
            <a:ext cx="7408333" cy="4800600"/>
          </a:xfrm>
        </p:spPr>
        <p:txBody>
          <a:bodyPr>
            <a:normAutofit/>
          </a:bodyPr>
          <a:lstStyle/>
          <a:p>
            <a:pPr algn="just"/>
            <a:r>
              <a:rPr lang="ro-RO" sz="2000" dirty="0" smtClean="0">
                <a:solidFill>
                  <a:schemeClr val="tx1"/>
                </a:solidFill>
                <a:latin typeface="Arial" pitchFamily="34" charset="0"/>
                <a:cs typeface="Arial" pitchFamily="34" charset="0"/>
              </a:rPr>
              <a:t>Criptarea datelor:</a:t>
            </a:r>
          </a:p>
          <a:p>
            <a:pPr algn="just"/>
            <a:endParaRPr lang="ro-RO" sz="2000" dirty="0" smtClean="0">
              <a:solidFill>
                <a:schemeClr val="tx1"/>
              </a:solidFill>
              <a:latin typeface="Arial" pitchFamily="34" charset="0"/>
              <a:cs typeface="Arial" pitchFamily="34" charset="0"/>
            </a:endParaRPr>
          </a:p>
          <a:p>
            <a:pPr marL="457200" indent="-457200" algn="just">
              <a:buAutoNum type="arabicPeriod"/>
            </a:pPr>
            <a:r>
              <a:rPr lang="ro-RO" sz="2000" u="sng" dirty="0" smtClean="0">
                <a:solidFill>
                  <a:schemeClr val="tx1"/>
                </a:solidFill>
                <a:latin typeface="Arial" pitchFamily="34" charset="0"/>
                <a:cs typeface="Arial" pitchFamily="34" charset="0"/>
              </a:rPr>
              <a:t>Criptarea clasică, matematică</a:t>
            </a:r>
            <a:r>
              <a:rPr lang="ro-RO" sz="2000" dirty="0" smtClean="0">
                <a:solidFill>
                  <a:schemeClr val="tx1"/>
                </a:solidFill>
                <a:latin typeface="Arial" pitchFamily="34" charset="0"/>
                <a:cs typeface="Arial" pitchFamily="34" charset="0"/>
              </a:rPr>
              <a:t>,</a:t>
            </a:r>
            <a:r>
              <a:rPr lang="vi-VN" sz="2000" dirty="0" smtClean="0">
                <a:solidFill>
                  <a:schemeClr val="tx1"/>
                </a:solidFill>
                <a:latin typeface="Arial" pitchFamily="34" charset="0"/>
                <a:cs typeface="Arial" pitchFamily="34" charset="0"/>
              </a:rPr>
              <a:t> cu cheie publică</a:t>
            </a:r>
            <a:r>
              <a:rPr lang="ro-RO" sz="2000" dirty="0" smtClean="0">
                <a:solidFill>
                  <a:schemeClr val="tx1"/>
                </a:solidFill>
                <a:latin typeface="Arial" pitchFamily="34" charset="0"/>
                <a:cs typeface="Arial" pitchFamily="34" charset="0"/>
              </a:rPr>
              <a:t> și secretă</a:t>
            </a:r>
            <a:r>
              <a:rPr lang="vi-VN" sz="2000" dirty="0" smtClean="0">
                <a:solidFill>
                  <a:schemeClr val="tx1"/>
                </a:solidFill>
                <a:latin typeface="Arial" pitchFamily="34" charset="0"/>
                <a:cs typeface="Arial" pitchFamily="34" charset="0"/>
              </a:rPr>
              <a:t>, se bazează pe anumite probleme matematice complexe</a:t>
            </a:r>
            <a:r>
              <a:rPr lang="ro-RO" sz="2000" dirty="0" smtClean="0">
                <a:solidFill>
                  <a:schemeClr val="tx1"/>
                </a:solidFill>
                <a:latin typeface="Arial" pitchFamily="34" charset="0"/>
                <a:cs typeface="Arial" pitchFamily="34" charset="0"/>
              </a:rPr>
              <a:t>,</a:t>
            </a:r>
            <a:r>
              <a:rPr lang="vi-VN" sz="2000" dirty="0" smtClean="0">
                <a:solidFill>
                  <a:schemeClr val="tx1"/>
                </a:solidFill>
                <a:latin typeface="Arial" pitchFamily="34" charset="0"/>
                <a:cs typeface="Arial" pitchFamily="34" charset="0"/>
              </a:rPr>
              <a:t> ca timp de calcul cum ar fi factorizarea numerelor întregi</a:t>
            </a:r>
            <a:r>
              <a:rPr lang="ro-RO" sz="2000" dirty="0" smtClean="0">
                <a:solidFill>
                  <a:schemeClr val="tx1"/>
                </a:solidFill>
                <a:latin typeface="Arial" pitchFamily="34" charset="0"/>
                <a:cs typeface="Arial" pitchFamily="34" charset="0"/>
              </a:rPr>
              <a:t>;</a:t>
            </a:r>
          </a:p>
          <a:p>
            <a:pPr marL="457200" indent="-457200" algn="just">
              <a:buAutoNum type="arabicPeriod"/>
            </a:pPr>
            <a:r>
              <a:rPr lang="ro-RO" sz="2000" u="sng" dirty="0" smtClean="0">
                <a:solidFill>
                  <a:schemeClr val="tx1"/>
                </a:solidFill>
                <a:latin typeface="Arial" pitchFamily="34" charset="0"/>
                <a:cs typeface="Arial" pitchFamily="34" charset="0"/>
              </a:rPr>
              <a:t>Criptarea  cuantică, modernă</a:t>
            </a:r>
            <a:r>
              <a:rPr lang="ro-RO" sz="2000" dirty="0" smtClean="0">
                <a:solidFill>
                  <a:schemeClr val="tx1"/>
                </a:solidFill>
                <a:latin typeface="Arial" pitchFamily="34" charset="0"/>
                <a:cs typeface="Arial" pitchFamily="34" charset="0"/>
              </a:rPr>
              <a:t>, </a:t>
            </a:r>
            <a:r>
              <a:rPr lang="vi-VN" sz="2000" dirty="0" smtClean="0">
                <a:solidFill>
                  <a:schemeClr val="tx1"/>
                </a:solidFill>
                <a:latin typeface="Arial" pitchFamily="34" charset="0"/>
                <a:cs typeface="Arial" pitchFamily="34" charset="0"/>
              </a:rPr>
              <a:t>utilizează fotoni individuali, şi se bazează fie pe principiul lui Heisenberg sau pe principiul legăturii cuantice</a:t>
            </a:r>
            <a:r>
              <a:rPr lang="ro-RO" sz="2000" dirty="0" smtClean="0">
                <a:solidFill>
                  <a:schemeClr val="tx1"/>
                </a:solidFill>
                <a:latin typeface="Arial" pitchFamily="34" charset="0"/>
                <a:cs typeface="Arial" pitchFamily="34" charset="0"/>
              </a:rPr>
              <a:t>;</a:t>
            </a:r>
          </a:p>
          <a:p>
            <a:pPr marL="457200" indent="-457200">
              <a:buAutoNum type="arabicPeriod"/>
            </a:pPr>
            <a:endParaRPr lang="ro-RO" dirty="0"/>
          </a:p>
        </p:txBody>
      </p:sp>
      <p:sp>
        <p:nvSpPr>
          <p:cNvPr id="4" name="Rectangle 3"/>
          <p:cNvSpPr/>
          <p:nvPr/>
        </p:nvSpPr>
        <p:spPr>
          <a:xfrm>
            <a:off x="1752600" y="4343400"/>
            <a:ext cx="5486400" cy="220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smtClean="0">
                <a:solidFill>
                  <a:schemeClr val="tx1"/>
                </a:solidFill>
                <a:latin typeface="Arial" pitchFamily="34" charset="0"/>
                <a:cs typeface="Arial" pitchFamily="34" charset="0"/>
              </a:rPr>
              <a:t> Exemplu</a:t>
            </a:r>
          </a:p>
          <a:p>
            <a:pPr algn="ctr"/>
            <a:r>
              <a:rPr lang="ro-RO" sz="1600" b="1" dirty="0" smtClean="0">
                <a:solidFill>
                  <a:schemeClr val="tx1"/>
                </a:solidFill>
                <a:latin typeface="Arial" pitchFamily="34" charset="0"/>
                <a:cs typeface="Arial" pitchFamily="34" charset="0"/>
              </a:rPr>
              <a:t>Textul clar cât și cel cifrat sunt numere între </a:t>
            </a:r>
            <a:r>
              <a:rPr lang="ro-RO" sz="1600" b="1" i="1" dirty="0" smtClean="0">
                <a:solidFill>
                  <a:schemeClr val="tx1"/>
                </a:solidFill>
                <a:latin typeface="Arial" pitchFamily="34" charset="0"/>
                <a:cs typeface="Arial" pitchFamily="34" charset="0"/>
              </a:rPr>
              <a:t>0</a:t>
            </a:r>
            <a:r>
              <a:rPr lang="ro-RO" sz="1600" b="1" dirty="0" smtClean="0">
                <a:solidFill>
                  <a:schemeClr val="tx1"/>
                </a:solidFill>
                <a:latin typeface="Arial" pitchFamily="34" charset="0"/>
                <a:cs typeface="Arial" pitchFamily="34" charset="0"/>
              </a:rPr>
              <a:t> si </a:t>
            </a:r>
            <a:r>
              <a:rPr lang="ro-RO" sz="1600" b="1" i="1" dirty="0" smtClean="0">
                <a:solidFill>
                  <a:schemeClr val="tx1"/>
                </a:solidFill>
                <a:latin typeface="Arial" pitchFamily="34" charset="0"/>
                <a:cs typeface="Arial" pitchFamily="34" charset="0"/>
              </a:rPr>
              <a:t>n</a:t>
            </a:r>
            <a:r>
              <a:rPr lang="ro-RO" sz="1600" b="1" dirty="0" smtClean="0">
                <a:solidFill>
                  <a:schemeClr val="tx1"/>
                </a:solidFill>
                <a:latin typeface="Arial" pitchFamily="34" charset="0"/>
                <a:cs typeface="Arial" pitchFamily="34" charset="0"/>
              </a:rPr>
              <a:t>-1, cu un </a:t>
            </a:r>
            <a:r>
              <a:rPr lang="ro-RO" sz="1600" b="1" i="1" dirty="0" smtClean="0">
                <a:solidFill>
                  <a:schemeClr val="tx1"/>
                </a:solidFill>
                <a:latin typeface="Arial" pitchFamily="34" charset="0"/>
                <a:cs typeface="Arial" pitchFamily="34" charset="0"/>
              </a:rPr>
              <a:t>n</a:t>
            </a:r>
            <a:r>
              <a:rPr lang="ro-RO" sz="1600" b="1" dirty="0" smtClean="0">
                <a:solidFill>
                  <a:schemeClr val="tx1"/>
                </a:solidFill>
                <a:latin typeface="Arial" pitchFamily="34" charset="0"/>
                <a:cs typeface="Arial" pitchFamily="34" charset="0"/>
              </a:rPr>
              <a:t> ales. Un mesaj de dimensiune mai mare este împărțit în segmente de lungime corespunzatoare, numite </a:t>
            </a:r>
            <a:r>
              <a:rPr lang="ro-RO" sz="1600" b="1" i="1" dirty="0" smtClean="0">
                <a:solidFill>
                  <a:schemeClr val="tx1"/>
                </a:solidFill>
                <a:latin typeface="Arial" pitchFamily="34" charset="0"/>
                <a:cs typeface="Arial" pitchFamily="34" charset="0"/>
              </a:rPr>
              <a:t>blocuri</a:t>
            </a:r>
            <a:r>
              <a:rPr lang="ro-RO" sz="1600" b="1" dirty="0" smtClean="0">
                <a:solidFill>
                  <a:schemeClr val="tx1"/>
                </a:solidFill>
                <a:latin typeface="Arial" pitchFamily="34" charset="0"/>
                <a:cs typeface="Arial" pitchFamily="34" charset="0"/>
              </a:rPr>
              <a:t>, care sunt cifrate rând pe rând.</a:t>
            </a:r>
            <a:r>
              <a:rPr lang="ro-RO" dirty="0" smtClean="0"/>
              <a:t>nd</a:t>
            </a:r>
            <a:endParaRPr lang="ro-RO" dirty="0"/>
          </a:p>
        </p:txBody>
      </p:sp>
      <p:pic>
        <p:nvPicPr>
          <p:cNvPr id="69" name="Picture 68" descr="images_1299137181.jpg"/>
          <p:cNvPicPr>
            <a:picLocks noChangeAspect="1"/>
          </p:cNvPicPr>
          <p:nvPr/>
        </p:nvPicPr>
        <p:blipFill>
          <a:blip r:embed="rId2" cstate="print"/>
          <a:stretch>
            <a:fillRect/>
          </a:stretch>
        </p:blipFill>
        <p:spPr>
          <a:xfrm>
            <a:off x="6705600" y="5562600"/>
            <a:ext cx="1885950" cy="129540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CONCLUZII</a:t>
            </a:r>
            <a:endParaRPr lang="en-US" dirty="0"/>
          </a:p>
        </p:txBody>
      </p:sp>
      <p:sp>
        <p:nvSpPr>
          <p:cNvPr id="3" name="Content Placeholder 2"/>
          <p:cNvSpPr>
            <a:spLocks noGrp="1"/>
          </p:cNvSpPr>
          <p:nvPr>
            <p:ph idx="1"/>
          </p:nvPr>
        </p:nvSpPr>
        <p:spPr/>
        <p:txBody>
          <a:bodyPr>
            <a:normAutofit/>
          </a:bodyPr>
          <a:lstStyle/>
          <a:p>
            <a:pPr algn="just"/>
            <a:r>
              <a:rPr lang="en-US" dirty="0" err="1"/>
              <a:t>Hackerii</a:t>
            </a:r>
            <a:r>
              <a:rPr lang="en-US" dirty="0"/>
              <a:t> </a:t>
            </a:r>
            <a:r>
              <a:rPr lang="en-US" dirty="0" smtClean="0"/>
              <a:t>profit</a:t>
            </a:r>
            <a:r>
              <a:rPr lang="ro-RO" dirty="0" smtClean="0"/>
              <a:t>ă</a:t>
            </a:r>
            <a:r>
              <a:rPr lang="en-US" dirty="0" smtClean="0"/>
              <a:t> </a:t>
            </a:r>
            <a:r>
              <a:rPr lang="en-US" dirty="0"/>
              <a:t>de </a:t>
            </a:r>
            <a:r>
              <a:rPr lang="en-US" dirty="0" err="1"/>
              <a:t>orice</a:t>
            </a:r>
            <a:r>
              <a:rPr lang="en-US" dirty="0"/>
              <a:t> </a:t>
            </a:r>
            <a:r>
              <a:rPr lang="en-US" dirty="0" err="1"/>
              <a:t>ocazie</a:t>
            </a:r>
            <a:r>
              <a:rPr lang="en-US" dirty="0"/>
              <a:t> </a:t>
            </a:r>
            <a:r>
              <a:rPr lang="en-US" dirty="0" err="1"/>
              <a:t>pentru</a:t>
            </a:r>
            <a:r>
              <a:rPr lang="en-US" dirty="0"/>
              <a:t> a </a:t>
            </a:r>
            <a:r>
              <a:rPr lang="en-US" dirty="0" err="1"/>
              <a:t>pune</a:t>
            </a:r>
            <a:r>
              <a:rPr lang="en-US" dirty="0"/>
              <a:t> </a:t>
            </a:r>
            <a:r>
              <a:rPr lang="en-US" dirty="0" smtClean="0"/>
              <a:t>m</a:t>
            </a:r>
            <a:r>
              <a:rPr lang="ro-RO" dirty="0" smtClean="0"/>
              <a:t>â</a:t>
            </a:r>
            <a:r>
              <a:rPr lang="en-US" dirty="0" err="1" smtClean="0"/>
              <a:t>na</a:t>
            </a:r>
            <a:r>
              <a:rPr lang="en-US" dirty="0" smtClean="0"/>
              <a:t> </a:t>
            </a:r>
            <a:r>
              <a:rPr lang="en-US" dirty="0" err="1"/>
              <a:t>pe</a:t>
            </a:r>
            <a:r>
              <a:rPr lang="en-US" dirty="0"/>
              <a:t> </a:t>
            </a:r>
            <a:r>
              <a:rPr lang="en-US" dirty="0" err="1"/>
              <a:t>datele</a:t>
            </a:r>
            <a:r>
              <a:rPr lang="en-US" dirty="0"/>
              <a:t> </a:t>
            </a:r>
            <a:r>
              <a:rPr lang="ro-RO" dirty="0" smtClean="0"/>
              <a:t>ș</a:t>
            </a:r>
            <a:r>
              <a:rPr lang="en-US" dirty="0" err="1" smtClean="0"/>
              <a:t>i</a:t>
            </a:r>
            <a:r>
              <a:rPr lang="en-US" dirty="0" smtClean="0"/>
              <a:t> </a:t>
            </a:r>
            <a:r>
              <a:rPr lang="en-US" dirty="0" err="1"/>
              <a:t>banii</a:t>
            </a:r>
            <a:r>
              <a:rPr lang="en-US" dirty="0"/>
              <a:t> </a:t>
            </a:r>
            <a:r>
              <a:rPr lang="en-US" dirty="0" err="1"/>
              <a:t>utilizatorilor</a:t>
            </a:r>
            <a:r>
              <a:rPr lang="en-US" dirty="0"/>
              <a:t> de </a:t>
            </a:r>
            <a:r>
              <a:rPr lang="en-US" dirty="0" smtClean="0"/>
              <a:t>Internet</a:t>
            </a:r>
            <a:r>
              <a:rPr lang="ro-RO" dirty="0"/>
              <a:t> </a:t>
            </a:r>
            <a:r>
              <a:rPr lang="ro-RO" dirty="0" smtClean="0"/>
              <a:t>așa că d</a:t>
            </a:r>
            <a:r>
              <a:rPr lang="vi-VN" dirty="0" smtClean="0"/>
              <a:t>acă </a:t>
            </a:r>
            <a:r>
              <a:rPr lang="vi-VN" dirty="0"/>
              <a:t>vedeți ceva suspect sau </a:t>
            </a:r>
            <a:r>
              <a:rPr lang="vi-VN" dirty="0" smtClean="0"/>
              <a:t>suspect</a:t>
            </a:r>
            <a:r>
              <a:rPr lang="ro-RO" dirty="0" smtClean="0"/>
              <a:t>ați</a:t>
            </a:r>
            <a:r>
              <a:rPr lang="vi-VN" dirty="0" smtClean="0"/>
              <a:t> </a:t>
            </a:r>
            <a:r>
              <a:rPr lang="vi-VN" dirty="0"/>
              <a:t>că ați fost </a:t>
            </a:r>
            <a:r>
              <a:rPr lang="ro-RO" dirty="0" smtClean="0"/>
              <a:t>,,</a:t>
            </a:r>
            <a:r>
              <a:rPr lang="vi-VN" dirty="0" smtClean="0"/>
              <a:t>spart</a:t>
            </a:r>
            <a:r>
              <a:rPr lang="ro-RO" dirty="0" smtClean="0"/>
              <a:t>,,</a:t>
            </a:r>
            <a:r>
              <a:rPr lang="vi-VN" dirty="0" smtClean="0"/>
              <a:t> </a:t>
            </a:r>
            <a:r>
              <a:rPr lang="vi-VN" dirty="0"/>
              <a:t>de un hacker, contactați un consultant de încredere. </a:t>
            </a:r>
            <a:endParaRPr lang="ro-RO" dirty="0" smtClean="0"/>
          </a:p>
          <a:p>
            <a:endPar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endParaRPr lang="ro-RO" dirty="0" smtClean="0"/>
          </a:p>
          <a:p>
            <a:endParaRPr lang="en-US" dirty="0"/>
          </a:p>
        </p:txBody>
      </p:sp>
      <p:sp>
        <p:nvSpPr>
          <p:cNvPr id="5" name="Rectangle 4"/>
          <p:cNvSpPr/>
          <p:nvPr/>
        </p:nvSpPr>
        <p:spPr>
          <a:xfrm>
            <a:off x="762000" y="3886200"/>
            <a:ext cx="7239000" cy="2308324"/>
          </a:xfrm>
          <a:prstGeom prst="rect">
            <a:avLst/>
          </a:prstGeom>
          <a:noFill/>
        </p:spPr>
        <p:txBody>
          <a:bodyPr wrap="square" lIns="91440" tIns="45720" rIns="91440" bIns="45720">
            <a:spAutoFit/>
          </a:bodyPr>
          <a:lstStyle/>
          <a:p>
            <a:pPr algn="ctr"/>
            <a:r>
              <a:rPr lang="vi-VN" sz="4800" b="1" dirty="0"/>
              <a:t>Cybersecurity este un sport de </a:t>
            </a:r>
            <a:r>
              <a:rPr lang="vi-VN" sz="4800" b="1" dirty="0" smtClean="0"/>
              <a:t>echipă</a:t>
            </a:r>
            <a:r>
              <a:rPr lang="ro-RO" sz="4800" b="1" dirty="0" smtClean="0"/>
              <a:t>, deci fiți vigilenți!</a:t>
            </a:r>
            <a:endParaRPr lang="en-US" sz="48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algn="ctr">
              <a:buNone/>
            </a:pPr>
            <a:r>
              <a:rPr lang="en-US" b="1" i="1" dirty="0" smtClean="0"/>
              <a:t>Care </a:t>
            </a:r>
            <a:r>
              <a:rPr lang="en-US" b="1" i="1" dirty="0" err="1" smtClean="0"/>
              <a:t>este</a:t>
            </a:r>
            <a:r>
              <a:rPr lang="en-US" b="1" i="1" dirty="0" smtClean="0"/>
              <a:t> </a:t>
            </a:r>
            <a:r>
              <a:rPr lang="en-US" b="1" i="1" dirty="0" err="1" smtClean="0"/>
              <a:t>definitia</a:t>
            </a:r>
            <a:r>
              <a:rPr lang="en-US" b="1" i="1" dirty="0" smtClean="0"/>
              <a:t> </a:t>
            </a:r>
            <a:r>
              <a:rPr lang="en-US" b="1" i="1" dirty="0" err="1" smtClean="0"/>
              <a:t>securit</a:t>
            </a:r>
            <a:r>
              <a:rPr lang="ro-RO" b="1" i="1" dirty="0" smtClean="0"/>
              <a:t>ăț</a:t>
            </a:r>
            <a:r>
              <a:rPr lang="en-US" b="1" i="1" dirty="0" smtClean="0"/>
              <a:t>ii </a:t>
            </a:r>
            <a:r>
              <a:rPr lang="en-US" b="1" i="1" dirty="0" err="1" smtClean="0"/>
              <a:t>cibernetice</a:t>
            </a:r>
            <a:r>
              <a:rPr lang="en-US" b="1" i="1" dirty="0" smtClean="0"/>
              <a:t>?</a:t>
            </a:r>
            <a:endParaRPr lang="ro-RO" b="1" i="1" dirty="0" smtClean="0"/>
          </a:p>
          <a:p>
            <a:pPr algn="ctr">
              <a:buNone/>
            </a:pPr>
            <a:endParaRPr lang="en-US" dirty="0" smtClean="0"/>
          </a:p>
          <a:p>
            <a:r>
              <a:rPr lang="en-US" dirty="0" smtClean="0"/>
              <a:t>Nu exist</a:t>
            </a:r>
            <a:r>
              <a:rPr lang="ro-RO" dirty="0" smtClean="0"/>
              <a:t>ă</a:t>
            </a:r>
            <a:r>
              <a:rPr lang="en-US" dirty="0" smtClean="0"/>
              <a:t> o </a:t>
            </a:r>
            <a:r>
              <a:rPr lang="en-US" dirty="0" err="1" smtClean="0"/>
              <a:t>defini</a:t>
            </a:r>
            <a:r>
              <a:rPr lang="ro-RO" dirty="0" smtClean="0"/>
              <a:t>ț</a:t>
            </a:r>
            <a:r>
              <a:rPr lang="en-US" dirty="0" err="1" smtClean="0"/>
              <a:t>ie</a:t>
            </a:r>
            <a:r>
              <a:rPr lang="en-US" dirty="0" smtClean="0"/>
              <a:t> standard, universal </a:t>
            </a:r>
            <a:r>
              <a:rPr lang="en-US" dirty="0" err="1" smtClean="0"/>
              <a:t>acceptat</a:t>
            </a:r>
            <a:r>
              <a:rPr lang="ro-RO" dirty="0" smtClean="0"/>
              <a:t>ă</a:t>
            </a:r>
            <a:r>
              <a:rPr lang="en-US" dirty="0" smtClean="0"/>
              <a:t>, a </a:t>
            </a:r>
            <a:r>
              <a:rPr lang="en-US" dirty="0" err="1" smtClean="0"/>
              <a:t>securit</a:t>
            </a:r>
            <a:r>
              <a:rPr lang="ro-RO" dirty="0" smtClean="0"/>
              <a:t>ăț</a:t>
            </a:r>
            <a:r>
              <a:rPr lang="en-US" dirty="0" smtClean="0"/>
              <a:t>ii </a:t>
            </a:r>
            <a:r>
              <a:rPr lang="en-US" dirty="0" err="1" smtClean="0"/>
              <a:t>cibernetice</a:t>
            </a:r>
            <a:r>
              <a:rPr lang="en-US" dirty="0" smtClean="0"/>
              <a:t>. </a:t>
            </a:r>
            <a:endParaRPr lang="ro-RO" dirty="0" smtClean="0"/>
          </a:p>
          <a:p>
            <a:r>
              <a:rPr lang="ro-RO" dirty="0" smtClean="0"/>
              <a:t>Î</a:t>
            </a:r>
            <a:r>
              <a:rPr lang="en-US" dirty="0" smtClean="0"/>
              <a:t>n general, </a:t>
            </a:r>
            <a:r>
              <a:rPr lang="en-US" dirty="0" err="1" smtClean="0"/>
              <a:t>securitatea</a:t>
            </a:r>
            <a:r>
              <a:rPr lang="en-US" dirty="0" smtClean="0"/>
              <a:t> </a:t>
            </a:r>
            <a:r>
              <a:rPr lang="en-US" dirty="0" err="1" smtClean="0"/>
              <a:t>cibernetic</a:t>
            </a:r>
            <a:r>
              <a:rPr lang="ro-RO" dirty="0" smtClean="0"/>
              <a:t>ă</a:t>
            </a:r>
            <a:r>
              <a:rPr lang="en-US" dirty="0" smtClean="0"/>
              <a:t> </a:t>
            </a:r>
            <a:r>
              <a:rPr lang="ro-RO" dirty="0" smtClean="0"/>
              <a:t>î</a:t>
            </a:r>
            <a:r>
              <a:rPr lang="en-US" dirty="0" err="1" smtClean="0"/>
              <a:t>nseamn</a:t>
            </a:r>
            <a:r>
              <a:rPr lang="ro-RO" dirty="0" smtClean="0"/>
              <a:t>ă</a:t>
            </a:r>
            <a:r>
              <a:rPr lang="en-US" dirty="0" smtClean="0"/>
              <a:t> s</a:t>
            </a:r>
            <a:r>
              <a:rPr lang="ro-RO" dirty="0" smtClean="0"/>
              <a:t>ă</a:t>
            </a:r>
            <a:r>
              <a:rPr lang="en-US" dirty="0" smtClean="0"/>
              <a:t> </a:t>
            </a:r>
            <a:r>
              <a:rPr lang="en-US" dirty="0" err="1" smtClean="0"/>
              <a:t>adop</a:t>
            </a:r>
            <a:r>
              <a:rPr lang="ro-RO" dirty="0" smtClean="0"/>
              <a:t>ț</a:t>
            </a:r>
            <a:r>
              <a:rPr lang="en-US" dirty="0" err="1" smtClean="0"/>
              <a:t>i</a:t>
            </a:r>
            <a:r>
              <a:rPr lang="en-US" dirty="0" smtClean="0"/>
              <a:t> m</a:t>
            </a:r>
            <a:r>
              <a:rPr lang="ro-RO" dirty="0" smtClean="0"/>
              <a:t>ă</a:t>
            </a:r>
            <a:r>
              <a:rPr lang="en-US" dirty="0" err="1" smtClean="0"/>
              <a:t>suri</a:t>
            </a:r>
            <a:r>
              <a:rPr lang="en-US" dirty="0" smtClean="0"/>
              <a:t> </a:t>
            </a:r>
            <a:r>
              <a:rPr lang="en-US" dirty="0" err="1" smtClean="0"/>
              <a:t>pentru</a:t>
            </a:r>
            <a:r>
              <a:rPr lang="en-US" dirty="0" smtClean="0"/>
              <a:t> a </a:t>
            </a:r>
            <a:r>
              <a:rPr lang="en-US" dirty="0" err="1" smtClean="0"/>
              <a:t>proteja</a:t>
            </a:r>
            <a:r>
              <a:rPr lang="en-US" dirty="0" smtClean="0"/>
              <a:t> “</a:t>
            </a:r>
            <a:r>
              <a:rPr lang="en-US" b="1" i="1" dirty="0" err="1" smtClean="0"/>
              <a:t>sistemele</a:t>
            </a:r>
            <a:r>
              <a:rPr lang="en-US" b="1" i="1" dirty="0" smtClean="0"/>
              <a:t> </a:t>
            </a:r>
            <a:r>
              <a:rPr lang="en-US" b="1" i="1" dirty="0" err="1" smtClean="0"/>
              <a:t>informatice</a:t>
            </a:r>
            <a:r>
              <a:rPr lang="en-US" b="1" i="1" dirty="0" smtClean="0"/>
              <a:t> </a:t>
            </a:r>
            <a:r>
              <a:rPr lang="ro-RO" b="1" i="1" dirty="0" smtClean="0"/>
              <a:t>ș</a:t>
            </a:r>
            <a:r>
              <a:rPr lang="en-US" b="1" i="1" dirty="0" err="1" smtClean="0"/>
              <a:t>i</a:t>
            </a:r>
            <a:r>
              <a:rPr lang="en-US" b="1" i="1" dirty="0" smtClean="0"/>
              <a:t> </a:t>
            </a:r>
            <a:r>
              <a:rPr lang="en-US" b="1" i="1" dirty="0" err="1" smtClean="0"/>
              <a:t>pe</a:t>
            </a:r>
            <a:r>
              <a:rPr lang="en-US" b="1" i="1" dirty="0" smtClean="0"/>
              <a:t> </a:t>
            </a:r>
            <a:r>
              <a:rPr lang="en-US" b="1" i="1" dirty="0" err="1" smtClean="0"/>
              <a:t>utilizatorii</a:t>
            </a:r>
            <a:r>
              <a:rPr lang="en-US" b="1" i="1" dirty="0" smtClean="0"/>
              <a:t> </a:t>
            </a:r>
            <a:r>
              <a:rPr lang="en-US" b="1" i="1" dirty="0" err="1" smtClean="0"/>
              <a:t>lor</a:t>
            </a:r>
            <a:r>
              <a:rPr lang="en-US" b="1" i="1" dirty="0" smtClean="0"/>
              <a:t> </a:t>
            </a:r>
            <a:r>
              <a:rPr lang="ro-RO" b="1" i="1" dirty="0" smtClean="0"/>
              <a:t>î</a:t>
            </a:r>
            <a:r>
              <a:rPr lang="en-US" b="1" i="1" dirty="0" err="1" smtClean="0"/>
              <a:t>mpotriva</a:t>
            </a:r>
            <a:r>
              <a:rPr lang="en-US" b="1" i="1" dirty="0" smtClean="0"/>
              <a:t> </a:t>
            </a:r>
            <a:r>
              <a:rPr lang="en-US" b="1" i="1" dirty="0" err="1" smtClean="0"/>
              <a:t>accesului</a:t>
            </a:r>
            <a:r>
              <a:rPr lang="en-US" b="1" i="1" dirty="0" smtClean="0"/>
              <a:t> </a:t>
            </a:r>
            <a:r>
              <a:rPr lang="en-US" b="1" i="1" dirty="0" err="1" smtClean="0"/>
              <a:t>neautorizat</a:t>
            </a:r>
            <a:r>
              <a:rPr lang="en-US" b="1" i="1" dirty="0" smtClean="0"/>
              <a:t>, a </a:t>
            </a:r>
            <a:r>
              <a:rPr lang="en-US" b="1" i="1" dirty="0" err="1" smtClean="0"/>
              <a:t>atacurilor</a:t>
            </a:r>
            <a:r>
              <a:rPr lang="en-US" b="1" i="1" dirty="0" smtClean="0"/>
              <a:t> </a:t>
            </a:r>
            <a:r>
              <a:rPr lang="ro-RO" b="1" i="1" dirty="0" smtClean="0"/>
              <a:t>ș</a:t>
            </a:r>
            <a:r>
              <a:rPr lang="en-US" b="1" i="1" dirty="0" err="1" smtClean="0"/>
              <a:t>i</a:t>
            </a:r>
            <a:r>
              <a:rPr lang="en-US" b="1" i="1" dirty="0" smtClean="0"/>
              <a:t> a </a:t>
            </a:r>
            <a:r>
              <a:rPr lang="en-US" b="1" i="1" dirty="0" err="1" smtClean="0"/>
              <a:t>prejudiciilor</a:t>
            </a:r>
            <a:r>
              <a:rPr lang="en-US" b="1" i="1" dirty="0" smtClean="0"/>
              <a:t>, cu </a:t>
            </a:r>
            <a:r>
              <a:rPr lang="en-US" b="1" i="1" dirty="0" err="1" smtClean="0"/>
              <a:t>scopul</a:t>
            </a:r>
            <a:r>
              <a:rPr lang="en-US" b="1" i="1" dirty="0" smtClean="0"/>
              <a:t> de a </a:t>
            </a:r>
            <a:r>
              <a:rPr lang="en-US" b="1" i="1" dirty="0" err="1" smtClean="0"/>
              <a:t>asigura</a:t>
            </a:r>
            <a:r>
              <a:rPr lang="en-US" b="1" i="1" dirty="0" smtClean="0"/>
              <a:t> </a:t>
            </a:r>
            <a:r>
              <a:rPr lang="en-US" b="1" i="1" dirty="0" err="1" smtClean="0"/>
              <a:t>confiden</a:t>
            </a:r>
            <a:r>
              <a:rPr lang="ro-RO" b="1" i="1" dirty="0" smtClean="0"/>
              <a:t>ț</a:t>
            </a:r>
            <a:r>
              <a:rPr lang="en-US" b="1" i="1" dirty="0" err="1" smtClean="0"/>
              <a:t>ialitatea</a:t>
            </a:r>
            <a:r>
              <a:rPr lang="en-US" b="1" i="1" dirty="0" smtClean="0"/>
              <a:t>, </a:t>
            </a:r>
            <a:r>
              <a:rPr lang="en-US" b="1" i="1" dirty="0" err="1" smtClean="0"/>
              <a:t>integritatea</a:t>
            </a:r>
            <a:r>
              <a:rPr lang="en-US" b="1" i="1" dirty="0" smtClean="0"/>
              <a:t> </a:t>
            </a:r>
            <a:r>
              <a:rPr lang="ro-RO" b="1" i="1" dirty="0" smtClean="0"/>
              <a:t>ș</a:t>
            </a:r>
            <a:r>
              <a:rPr lang="en-US" b="1" i="1" dirty="0" err="1" smtClean="0"/>
              <a:t>i</a:t>
            </a:r>
            <a:r>
              <a:rPr lang="en-US" b="1" i="1" dirty="0" smtClean="0"/>
              <a:t> </a:t>
            </a:r>
            <a:r>
              <a:rPr lang="en-US" b="1" i="1" dirty="0" err="1" smtClean="0"/>
              <a:t>disponibilitatea</a:t>
            </a:r>
            <a:r>
              <a:rPr lang="en-US" b="1" i="1" dirty="0" smtClean="0"/>
              <a:t> </a:t>
            </a:r>
            <a:r>
              <a:rPr lang="en-US" b="1" i="1" dirty="0" err="1" smtClean="0"/>
              <a:t>datelor</a:t>
            </a:r>
            <a:r>
              <a:rPr lang="en-US" b="1" i="1" dirty="0" smtClean="0"/>
              <a:t>”</a:t>
            </a:r>
            <a:r>
              <a:rPr lang="en-US" dirty="0" smtClean="0"/>
              <a:t>.</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vi-VN" dirty="0" smtClean="0"/>
              <a:t>Odata cu creşterea numărului de dispozitive conectate la Internet, a crescut şi numărul ameninţărilor cibernetice, precum şi complexitatea acestora, prin care cei care se află în spate încearcă să compromită dispozitive şi/sau utilizatori. </a:t>
            </a:r>
            <a:endParaRPr lang="ro-RO" dirty="0" smtClean="0"/>
          </a:p>
          <a:p>
            <a:r>
              <a:rPr lang="vi-VN" dirty="0" smtClean="0"/>
              <a:t>Ameninţările cibernetice ne pot afecta pe oricare dintre noi, prin urmare, este important să ştim cum ne putem proteja cât mai eficient împotriva diferitelor tipuri de atacuri, cu atât mai mult cu cât cele care au ca ţintă utilizatorii necesită intervenţia acestora pentru ca atacul să fie iniţiat.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382000" cy="5410200"/>
          </a:xfrm>
        </p:spPr>
        <p:txBody>
          <a:bodyPr>
            <a:normAutofit lnSpcReduction="10000"/>
          </a:bodyPr>
          <a:lstStyle/>
          <a:p>
            <a:pPr algn="ctr" fontAlgn="base">
              <a:buNone/>
            </a:pPr>
            <a:r>
              <a:rPr lang="vi-VN" b="1" i="1" dirty="0" smtClean="0"/>
              <a:t>Care sunt cele mai populare tehnici în atacurile cibernetice</a:t>
            </a:r>
            <a:r>
              <a:rPr lang="ro-RO" b="1" i="1" dirty="0" smtClean="0"/>
              <a:t>?</a:t>
            </a:r>
            <a:r>
              <a:rPr lang="vi-VN" b="1" dirty="0" smtClean="0"/>
              <a:t> </a:t>
            </a:r>
            <a:endParaRPr lang="vi-VN" dirty="0" smtClean="0"/>
          </a:p>
          <a:p>
            <a:pPr fontAlgn="base"/>
            <a:r>
              <a:rPr lang="vi-VN" dirty="0" smtClean="0"/>
              <a:t>Tehnica cel mai des folosită este de a lăsa impresia că utilizatorul se confruntă cu o „urgenţă”. Aceste „urgenţe” pot fi de mai multe tipuri:</a:t>
            </a:r>
          </a:p>
          <a:p>
            <a:pPr fontAlgn="base"/>
            <a:r>
              <a:rPr lang="vi-VN" dirty="0" smtClean="0"/>
              <a:t>– blocarea accesului la un cont al utilizatorului</a:t>
            </a:r>
          </a:p>
          <a:p>
            <a:pPr fontAlgn="base"/>
            <a:r>
              <a:rPr lang="vi-VN" dirty="0" smtClean="0"/>
              <a:t>– iniţierea unei modificări pe un cont online al utilizatorului şi executarea acelei modificări în lipsa unei reacţii rapide a acestuia (care, de regulă, va genera un cost financiar suplimentar)</a:t>
            </a:r>
          </a:p>
          <a:p>
            <a:pPr fontAlgn="base"/>
            <a:r>
              <a:rPr lang="vi-VN" dirty="0" smtClean="0"/>
              <a:t>– oferte de ultim moment (exemplu: obţinerea de telefoane de ultimă generaţie la preţuri derizorii) care se vor încheia dacă utilizatorul nu le va da curs în cel mai scurt timp.</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jpg"/>
          <p:cNvPicPr>
            <a:picLocks noGrp="1" noChangeAspect="1"/>
          </p:cNvPicPr>
          <p:nvPr>
            <p:ph idx="1"/>
          </p:nvPr>
        </p:nvPicPr>
        <p:blipFill>
          <a:blip r:embed="rId2" cstate="print"/>
          <a:stretch>
            <a:fillRect/>
          </a:stretch>
        </p:blipFill>
        <p:spPr>
          <a:xfrm>
            <a:off x="5791200" y="838200"/>
            <a:ext cx="2819400" cy="2092093"/>
          </a:xfrm>
        </p:spPr>
      </p:pic>
      <p:pic>
        <p:nvPicPr>
          <p:cNvPr id="5" name="Picture 4" descr="2.png"/>
          <p:cNvPicPr>
            <a:picLocks noChangeAspect="1"/>
          </p:cNvPicPr>
          <p:nvPr/>
        </p:nvPicPr>
        <p:blipFill>
          <a:blip r:embed="rId3" cstate="print"/>
          <a:stretch>
            <a:fillRect/>
          </a:stretch>
        </p:blipFill>
        <p:spPr>
          <a:xfrm>
            <a:off x="304800" y="990600"/>
            <a:ext cx="2971800" cy="2057400"/>
          </a:xfrm>
          <a:prstGeom prst="rect">
            <a:avLst/>
          </a:prstGeom>
        </p:spPr>
      </p:pic>
      <p:pic>
        <p:nvPicPr>
          <p:cNvPr id="6" name="Picture 5" descr="3.jpg"/>
          <p:cNvPicPr>
            <a:picLocks noChangeAspect="1"/>
          </p:cNvPicPr>
          <p:nvPr/>
        </p:nvPicPr>
        <p:blipFill>
          <a:blip r:embed="rId4" cstate="print"/>
          <a:stretch>
            <a:fillRect/>
          </a:stretch>
        </p:blipFill>
        <p:spPr>
          <a:xfrm>
            <a:off x="2971800" y="990600"/>
            <a:ext cx="2895600" cy="1949251"/>
          </a:xfrm>
          <a:prstGeom prst="rect">
            <a:avLst/>
          </a:prstGeom>
        </p:spPr>
      </p:pic>
      <p:sp>
        <p:nvSpPr>
          <p:cNvPr id="7" name="Rectangle 6"/>
          <p:cNvSpPr/>
          <p:nvPr/>
        </p:nvSpPr>
        <p:spPr>
          <a:xfrm>
            <a:off x="457200" y="2967335"/>
            <a:ext cx="8001000" cy="1200329"/>
          </a:xfrm>
          <a:prstGeom prst="rect">
            <a:avLst/>
          </a:prstGeom>
        </p:spPr>
        <p:txBody>
          <a:bodyPr wrap="square">
            <a:spAutoFit/>
          </a:bodyPr>
          <a:lstStyle/>
          <a:p>
            <a:endParaRPr lang="en-US" b="1" dirty="0" smtClean="0"/>
          </a:p>
          <a:p>
            <a:r>
              <a:rPr lang="vi-VN" dirty="0" smtClean="0"/>
              <a:t>A apărut un nou tip de înşelăciune. Se cer date personale sub pretextul că ai câştigat la Loteria Vaccinării</a:t>
            </a:r>
            <a:r>
              <a:rPr lang="en-US" dirty="0" smtClean="0"/>
              <a:t>.</a:t>
            </a:r>
          </a:p>
          <a:p>
            <a:endParaRPr lang="en-US" dirty="0"/>
          </a:p>
        </p:txBody>
      </p:sp>
      <p:sp>
        <p:nvSpPr>
          <p:cNvPr id="9" name="Rectangle 8"/>
          <p:cNvSpPr/>
          <p:nvPr/>
        </p:nvSpPr>
        <p:spPr>
          <a:xfrm>
            <a:off x="457200" y="3962400"/>
            <a:ext cx="7467600" cy="923330"/>
          </a:xfrm>
          <a:prstGeom prst="rect">
            <a:avLst/>
          </a:prstGeom>
        </p:spPr>
        <p:txBody>
          <a:bodyPr wrap="square">
            <a:spAutoFit/>
          </a:bodyPr>
          <a:lstStyle/>
          <a:p>
            <a:r>
              <a:rPr lang="vi-VN" dirty="0" smtClean="0"/>
              <a:t>Rezultatele extragerilor sunt aduse la cunoștința participanților prin afișarea pe site-ul Loteriei Române, pe site-ul Ministerului Economiei, Antreprenoriatului și Turismului și pe site-ul Ministerul Sănătății</a:t>
            </a:r>
            <a:r>
              <a:rPr lang="en-US" dirty="0" smtClean="0"/>
              <a:t>, nu </a:t>
            </a:r>
            <a:r>
              <a:rPr lang="en-US" dirty="0" err="1" smtClean="0"/>
              <a:t>prin</a:t>
            </a:r>
            <a:r>
              <a:rPr lang="en-US" dirty="0" smtClean="0"/>
              <a:t> </a:t>
            </a:r>
            <a:r>
              <a:rPr lang="en-US" dirty="0" err="1" smtClean="0"/>
              <a:t>mesaje</a:t>
            </a:r>
            <a:r>
              <a:rPr lang="en-US" dirty="0" smtClean="0"/>
              <a:t> </a:t>
            </a:r>
            <a:r>
              <a:rPr lang="en-US" dirty="0" err="1" smtClean="0"/>
              <a:t>sau</a:t>
            </a:r>
            <a:r>
              <a:rPr lang="en-US" dirty="0" smtClean="0"/>
              <a:t> </a:t>
            </a:r>
            <a:r>
              <a:rPr lang="en-US" dirty="0" err="1" smtClean="0"/>
              <a:t>emailuri</a:t>
            </a:r>
            <a:r>
              <a:rPr lang="en-US" dirty="0" smtClean="0"/>
              <a:t>.</a:t>
            </a:r>
            <a:endParaRPr lang="en-US" dirty="0"/>
          </a:p>
        </p:txBody>
      </p:sp>
      <p:pic>
        <p:nvPicPr>
          <p:cNvPr id="10" name="Picture 9" descr="4.jpg"/>
          <p:cNvPicPr>
            <a:picLocks noChangeAspect="1"/>
          </p:cNvPicPr>
          <p:nvPr/>
        </p:nvPicPr>
        <p:blipFill>
          <a:blip r:embed="rId5" cstate="print"/>
          <a:stretch>
            <a:fillRect/>
          </a:stretch>
        </p:blipFill>
        <p:spPr>
          <a:xfrm>
            <a:off x="5105400" y="4876800"/>
            <a:ext cx="2976372" cy="17716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vi-VN" dirty="0"/>
              <a:t>Totodată, atacatorii pot să impresioneze persoane cu profesii sau cu un statut profesional ce oferă impresia de autoritate, cu scopul de a pune presiune suplimentară pe utilizator – reprezentant al unei instituţii guvernamentale (Poliţie), al unui departament de securitate de la o companie (de utilităţi, o instituţie financiară sau a unui producător de software pe care utilizatorul poate să îl folosească etc.).</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10000"/>
          </a:bodyPr>
          <a:lstStyle/>
          <a:p>
            <a:pPr algn="ctr" fontAlgn="base">
              <a:buNone/>
            </a:pPr>
            <a:r>
              <a:rPr lang="ro-RO" b="1" dirty="0" smtClean="0"/>
              <a:t>D</a:t>
            </a:r>
            <a:r>
              <a:rPr lang="vi-VN" b="1" dirty="0" smtClean="0"/>
              <a:t>atele </a:t>
            </a:r>
            <a:r>
              <a:rPr lang="vi-VN" b="1" dirty="0"/>
              <a:t>pe care încearcă să le obţină, în majoritatea cazurilor, atacatorii:</a:t>
            </a:r>
          </a:p>
          <a:p>
            <a:pPr algn="just" fontAlgn="base"/>
            <a:r>
              <a:rPr lang="vi-VN" dirty="0"/>
              <a:t>– parole de logare în diferite aplicaţii (fie acestea de Internet banking, adrese de e-mail sau conturi de la companii de utilităţi)</a:t>
            </a:r>
          </a:p>
          <a:p>
            <a:pPr algn="just" fontAlgn="base"/>
            <a:r>
              <a:rPr lang="vi-VN" dirty="0"/>
              <a:t>– date de card (număr card, data expirării, PIN-ul, codul de autorizare al tranzacţiilor online (fie CVV2 sau parola 3DSecure)</a:t>
            </a:r>
          </a:p>
          <a:p>
            <a:pPr algn="just" fontAlgn="base"/>
            <a:r>
              <a:rPr lang="vi-VN" dirty="0"/>
              <a:t>– date ale actelor personale (număr şi serie carte identitate)</a:t>
            </a:r>
          </a:p>
          <a:p>
            <a:pPr algn="just" fontAlgn="base"/>
            <a:r>
              <a:rPr lang="vi-VN" dirty="0"/>
              <a:t>– alte elemente de securitate generate de dispozitive sau programe de autentificare (parole unice generate de un program, precum Google Authenticator sau un dispozitiv fizic de generare, cum sunt dispozitivele digipass pentru autentificarea în aplicaţii de tip Internet banking).</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630362"/>
          </a:xfrm>
        </p:spPr>
        <p:txBody>
          <a:bodyPr>
            <a:noAutofit/>
          </a:bodyPr>
          <a:lstStyle/>
          <a:p>
            <a:pPr algn="ctr"/>
            <a:r>
              <a:rPr lang="vi-VN" sz="3200" b="1" i="1" dirty="0"/>
              <a:t>În cazul atacurilor cibernetice primite pe </a:t>
            </a:r>
            <a:r>
              <a:rPr lang="ro-RO" sz="3200" b="1" i="1" dirty="0" smtClean="0"/>
              <a:t/>
            </a:r>
            <a:br>
              <a:rPr lang="ro-RO" sz="3200" b="1" i="1" dirty="0" smtClean="0"/>
            </a:br>
            <a:r>
              <a:rPr lang="vi-VN" sz="3200" b="1" i="1" dirty="0" smtClean="0"/>
              <a:t>e-mail</a:t>
            </a:r>
            <a:r>
              <a:rPr lang="vi-VN" sz="3200" b="1" i="1" dirty="0"/>
              <a:t>, </a:t>
            </a:r>
            <a:r>
              <a:rPr lang="ro-RO" sz="3200" b="1" i="1" dirty="0" smtClean="0"/>
              <a:t>se </a:t>
            </a:r>
            <a:r>
              <a:rPr lang="vi-VN" sz="3200" b="1" i="1" dirty="0" smtClean="0"/>
              <a:t>recomand</a:t>
            </a:r>
            <a:r>
              <a:rPr lang="ro-RO" sz="3200" b="1" i="1" dirty="0" smtClean="0"/>
              <a:t>ă</a:t>
            </a:r>
            <a:r>
              <a:rPr lang="vi-VN" sz="3200" b="1" i="1" dirty="0" smtClean="0"/>
              <a:t> câteva </a:t>
            </a:r>
            <a:r>
              <a:rPr lang="vi-VN" sz="3200" b="1" i="1" dirty="0"/>
              <a:t>măsuri de precauţie:</a:t>
            </a:r>
            <a:endParaRPr lang="en-US" sz="3200" dirty="0"/>
          </a:p>
        </p:txBody>
      </p:sp>
      <p:sp>
        <p:nvSpPr>
          <p:cNvPr id="3" name="Content Placeholder 2"/>
          <p:cNvSpPr>
            <a:spLocks noGrp="1"/>
          </p:cNvSpPr>
          <p:nvPr>
            <p:ph idx="1"/>
          </p:nvPr>
        </p:nvSpPr>
        <p:spPr/>
        <p:txBody>
          <a:bodyPr>
            <a:normAutofit/>
          </a:bodyPr>
          <a:lstStyle/>
          <a:p>
            <a:endParaRPr lang="ro-RO" dirty="0" smtClean="0"/>
          </a:p>
          <a:p>
            <a:pPr algn="just"/>
            <a:r>
              <a:rPr lang="vi-VN" dirty="0"/>
              <a:t>Verificaţi modul de adresare – atacatorii, în cele mai multe cazuri, nu cunosc identitatea persoanelor asociate adreselor de e-mail. În cazul în care adresarea este generică („Dragă client”) sau lipseşte cu desăvârşire, ar trebui să începeţi deja să fiţi suspicioşi. Companiile ai căror clienţi sunteţi vă cunosc identitatea, în majoritatea cazurilor, drept urmare, vor folosi o adresare personalizată în comunicările oficiale.</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TotalTime>
  <Words>2597</Words>
  <Application>Microsoft Office PowerPoint</Application>
  <PresentationFormat>On-screen Show (4:3)</PresentationFormat>
  <Paragraphs>141</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SECURITATEA CIBERNETICĂ</vt:lpstr>
      <vt:lpstr>Slide 2</vt:lpstr>
      <vt:lpstr>Slide 3</vt:lpstr>
      <vt:lpstr>Slide 4</vt:lpstr>
      <vt:lpstr>Slide 5</vt:lpstr>
      <vt:lpstr>Slide 6</vt:lpstr>
      <vt:lpstr>Slide 7</vt:lpstr>
      <vt:lpstr>Slide 8</vt:lpstr>
      <vt:lpstr>În cazul atacurilor cibernetice primite pe  e-mail, se recomandă câteva măsuri de precauţie:</vt:lpstr>
      <vt:lpstr>SECURITATEA CIBERNETICĂ  Amenințări</vt:lpstr>
      <vt:lpstr>Slide 11</vt:lpstr>
      <vt:lpstr>Slide 12</vt:lpstr>
      <vt:lpstr>Slide 13</vt:lpstr>
      <vt:lpstr>Slide 14</vt:lpstr>
      <vt:lpstr>Slide 15</vt:lpstr>
      <vt:lpstr>Slide 16</vt:lpstr>
      <vt:lpstr>Slide 17</vt:lpstr>
      <vt:lpstr> SECURITATEA CIBERNETICĂ  Pregătirea pentru identificarea compromisurilor de securitate </vt:lpstr>
      <vt:lpstr>SECURITATEA CIBERNETICĂ   Pregătirea pentru recunoașterea programelor rău intenționate/malware </vt:lpstr>
      <vt:lpstr>Cum ne protejăm dispozitivele conectate la Internet de ameninţările cibernetice</vt:lpstr>
      <vt:lpstr>SECURITATEA CIBERNETICĂ Protecția: datelor, aplicațiilor, sistemelor, rețelelor informatice</vt:lpstr>
      <vt:lpstr>SECURITATEA CIBERNETICĂ  </vt:lpstr>
      <vt:lpstr>SECURITATEA CIBERNETICĂ Autentificarea </vt:lpstr>
      <vt:lpstr>SECURITATEA CIBERNETICĂ </vt:lpstr>
      <vt:lpstr>SECURITATEA CIBERNETICĂ </vt:lpstr>
      <vt:lpstr>SECURITATEA CIBERNETICĂ </vt:lpstr>
      <vt:lpstr>SECURITATEA CIBERNETICĂ </vt:lpstr>
      <vt:lpstr>CONCLUZII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SECURITATEA CIBERNETICĂ</dc:title>
  <dc:creator>elev</dc:creator>
  <cp:lastModifiedBy>elev</cp:lastModifiedBy>
  <cp:revision>8</cp:revision>
  <dcterms:created xsi:type="dcterms:W3CDTF">2022-01-04T10:55:33Z</dcterms:created>
  <dcterms:modified xsi:type="dcterms:W3CDTF">2022-01-07T07:13:57Z</dcterms:modified>
</cp:coreProperties>
</file>